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6.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tags/tag4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7BBF59B8_607F2A64.xml" ContentType="application/vnd.ms-powerpoint.comments+xml"/>
  <Override PartName="/ppt/notesSlides/notesSlide20.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21.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275D_92CE42DF.xml" ContentType="application/vnd.ms-powerpoint.comments+xml"/>
  <Override PartName="/ppt/notesSlides/notesSlide30.xml" ContentType="application/vnd.openxmlformats-officedocument.presentationml.notesSlide+xml"/>
  <Override PartName="/ppt/comments/modernComment_7BBF59BF_0.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E9E_B021CD24.xml" ContentType="application/vnd.ms-powerpoint.comments+xml"/>
  <Override PartName="/ppt/tags/tag46.xml" ContentType="application/vnd.openxmlformats-officedocument.presentationml.tags+xml"/>
  <Override PartName="/ppt/notesSlides/notesSlide40.xml" ContentType="application/vnd.openxmlformats-officedocument.presentationml.notesSlide+xml"/>
  <Override PartName="/ppt/tags/tag47.xml" ContentType="application/vnd.openxmlformats-officedocument.presentationml.tags+xml"/>
  <Override PartName="/ppt/notesSlides/notesSlide41.xml" ContentType="application/vnd.openxmlformats-officedocument.presentationml.notesSlide+xml"/>
  <Override PartName="/ppt/tags/tag4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modernComment_7BBF5B28_AC754833.xml" ContentType="application/vnd.ms-powerpoint.comments+xml"/>
  <Override PartName="/ppt/tags/tag4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3" r:id="rId7"/>
    <p:sldMasterId id="2147483766" r:id="rId8"/>
    <p:sldMasterId id="2147483794" r:id="rId9"/>
    <p:sldMasterId id="2147483870" r:id="rId10"/>
  </p:sldMasterIdLst>
  <p:notesMasterIdLst>
    <p:notesMasterId r:id="rId142"/>
  </p:notesMasterIdLst>
  <p:sldIdLst>
    <p:sldId id="2076136518" r:id="rId11"/>
    <p:sldId id="2076138301" r:id="rId12"/>
    <p:sldId id="2076138303" r:id="rId13"/>
    <p:sldId id="2076138304" r:id="rId14"/>
    <p:sldId id="2145705728" r:id="rId15"/>
    <p:sldId id="2076137318" r:id="rId16"/>
    <p:sldId id="2145705730" r:id="rId17"/>
    <p:sldId id="2076137319" r:id="rId18"/>
    <p:sldId id="2076137798" r:id="rId19"/>
    <p:sldId id="2076137321" r:id="rId20"/>
    <p:sldId id="2076137322" r:id="rId21"/>
    <p:sldId id="2076138288" r:id="rId22"/>
    <p:sldId id="2076137324" r:id="rId23"/>
    <p:sldId id="2076137325" r:id="rId24"/>
    <p:sldId id="2076138289" r:id="rId25"/>
    <p:sldId id="2076137327" r:id="rId26"/>
    <p:sldId id="2076138290" r:id="rId27"/>
    <p:sldId id="2076138291" r:id="rId28"/>
    <p:sldId id="2076137320" r:id="rId29"/>
    <p:sldId id="2147470477" r:id="rId30"/>
    <p:sldId id="2076137330" r:id="rId31"/>
    <p:sldId id="2076137333" r:id="rId32"/>
    <p:sldId id="2076137267" r:id="rId33"/>
    <p:sldId id="10048" r:id="rId34"/>
    <p:sldId id="2076137309" r:id="rId35"/>
    <p:sldId id="2076137758" r:id="rId36"/>
    <p:sldId id="2076137785" r:id="rId37"/>
    <p:sldId id="2076137786" r:id="rId38"/>
    <p:sldId id="2076137816" r:id="rId39"/>
    <p:sldId id="2076138293" r:id="rId40"/>
    <p:sldId id="10057" r:id="rId41"/>
    <p:sldId id="10058" r:id="rId42"/>
    <p:sldId id="2076138294" r:id="rId43"/>
    <p:sldId id="10244" r:id="rId44"/>
    <p:sldId id="10246" r:id="rId45"/>
    <p:sldId id="2076137815" r:id="rId46"/>
    <p:sldId id="2076138298" r:id="rId47"/>
    <p:sldId id="2076138299" r:id="rId48"/>
    <p:sldId id="2076138300" r:id="rId49"/>
    <p:sldId id="1370" r:id="rId50"/>
    <p:sldId id="1841" r:id="rId51"/>
    <p:sldId id="2147470476" r:id="rId52"/>
    <p:sldId id="2076137912" r:id="rId53"/>
    <p:sldId id="2076137314" r:id="rId54"/>
    <p:sldId id="11931" r:id="rId55"/>
    <p:sldId id="2076137329" r:id="rId56"/>
    <p:sldId id="11933" r:id="rId57"/>
    <p:sldId id="10038" r:id="rId58"/>
    <p:sldId id="11916" r:id="rId59"/>
    <p:sldId id="2076138287" r:id="rId60"/>
    <p:sldId id="4395" r:id="rId61"/>
    <p:sldId id="11917" r:id="rId62"/>
    <p:sldId id="2076138286" r:id="rId63"/>
    <p:sldId id="2076137313" r:id="rId64"/>
    <p:sldId id="2449" r:id="rId65"/>
    <p:sldId id="2076138272" r:id="rId66"/>
    <p:sldId id="2076137913" r:id="rId67"/>
    <p:sldId id="10050" r:id="rId68"/>
    <p:sldId id="10077" r:id="rId69"/>
    <p:sldId id="2076137919" r:id="rId70"/>
    <p:sldId id="2076137914" r:id="rId71"/>
    <p:sldId id="2452" r:id="rId72"/>
    <p:sldId id="330" r:id="rId73"/>
    <p:sldId id="2076137916" r:id="rId74"/>
    <p:sldId id="261" r:id="rId75"/>
    <p:sldId id="262" r:id="rId76"/>
    <p:sldId id="263" r:id="rId77"/>
    <p:sldId id="2076137917" r:id="rId78"/>
    <p:sldId id="2076137920" r:id="rId79"/>
    <p:sldId id="2076137921" r:id="rId80"/>
    <p:sldId id="334" r:id="rId81"/>
    <p:sldId id="2076137918" r:id="rId82"/>
    <p:sldId id="273" r:id="rId83"/>
    <p:sldId id="2076138281" r:id="rId84"/>
    <p:sldId id="2076138273" r:id="rId85"/>
    <p:sldId id="2076138274" r:id="rId86"/>
    <p:sldId id="2076137922" r:id="rId87"/>
    <p:sldId id="11934" r:id="rId88"/>
    <p:sldId id="1387" r:id="rId89"/>
    <p:sldId id="2076138265" r:id="rId90"/>
    <p:sldId id="2076138275" r:id="rId91"/>
    <p:sldId id="258" r:id="rId92"/>
    <p:sldId id="2076137923" r:id="rId93"/>
    <p:sldId id="2076137328" r:id="rId94"/>
    <p:sldId id="2076138277" r:id="rId95"/>
    <p:sldId id="11915" r:id="rId96"/>
    <p:sldId id="2076137924" r:id="rId97"/>
    <p:sldId id="2076138279" r:id="rId98"/>
    <p:sldId id="2076137929" r:id="rId99"/>
    <p:sldId id="2076137742" r:id="rId100"/>
    <p:sldId id="2076137788" r:id="rId101"/>
    <p:sldId id="2076138283" r:id="rId102"/>
    <p:sldId id="2076137743" r:id="rId103"/>
    <p:sldId id="2076137744" r:id="rId104"/>
    <p:sldId id="2076137745" r:id="rId105"/>
    <p:sldId id="2076137746" r:id="rId106"/>
    <p:sldId id="2076137747" r:id="rId107"/>
    <p:sldId id="2076137748" r:id="rId108"/>
    <p:sldId id="2076137749" r:id="rId109"/>
    <p:sldId id="2076137789" r:id="rId110"/>
    <p:sldId id="2076137750" r:id="rId111"/>
    <p:sldId id="2076137752" r:id="rId112"/>
    <p:sldId id="2076137790" r:id="rId113"/>
    <p:sldId id="2076137753" r:id="rId114"/>
    <p:sldId id="2076137823" r:id="rId115"/>
    <p:sldId id="2076137754" r:id="rId116"/>
    <p:sldId id="2076137773" r:id="rId117"/>
    <p:sldId id="2076137925" r:id="rId118"/>
    <p:sldId id="10650" r:id="rId119"/>
    <p:sldId id="257" r:id="rId120"/>
    <p:sldId id="2076137266" r:id="rId121"/>
    <p:sldId id="2076137726" r:id="rId122"/>
    <p:sldId id="2076137722" r:id="rId123"/>
    <p:sldId id="2076137725" r:id="rId124"/>
    <p:sldId id="2076137926" r:id="rId125"/>
    <p:sldId id="2076138282" r:id="rId126"/>
    <p:sldId id="266" r:id="rId127"/>
    <p:sldId id="267" r:id="rId128"/>
    <p:sldId id="9980" r:id="rId129"/>
    <p:sldId id="2076138284" r:id="rId130"/>
    <p:sldId id="268" r:id="rId131"/>
    <p:sldId id="271" r:id="rId132"/>
    <p:sldId id="274" r:id="rId133"/>
    <p:sldId id="2451" r:id="rId134"/>
    <p:sldId id="2076137930" r:id="rId135"/>
    <p:sldId id="2076138280" r:id="rId136"/>
    <p:sldId id="2076138270" r:id="rId137"/>
    <p:sldId id="2076138208" r:id="rId138"/>
    <p:sldId id="2076138271" r:id="rId139"/>
    <p:sldId id="2076138225" r:id="rId140"/>
    <p:sldId id="2076138226"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6518"/>
            <p14:sldId id="2076138301"/>
            <p14:sldId id="2076138303"/>
            <p14:sldId id="2076138304"/>
            <p14:sldId id="2145705728"/>
            <p14:sldId id="2076137318"/>
            <p14:sldId id="2145705730"/>
            <p14:sldId id="2076137319"/>
            <p14:sldId id="2076137798"/>
            <p14:sldId id="2076137321"/>
            <p14:sldId id="2076137322"/>
            <p14:sldId id="2076138288"/>
            <p14:sldId id="2076137324"/>
            <p14:sldId id="2076137325"/>
            <p14:sldId id="2076138289"/>
            <p14:sldId id="2076137327"/>
            <p14:sldId id="2076138290"/>
            <p14:sldId id="2076138291"/>
            <p14:sldId id="2076137320"/>
            <p14:sldId id="2147470477"/>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1370"/>
            <p14:sldId id="1841"/>
            <p14:sldId id="2147470476"/>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C2D91"/>
    <a:srgbClr val="00206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6982" autoAdjust="0"/>
  </p:normalViewPr>
  <p:slideViewPr>
    <p:cSldViewPr snapToGrid="0">
      <p:cViewPr varScale="1">
        <p:scale>
          <a:sx n="91" d="100"/>
          <a:sy n="91" d="100"/>
        </p:scale>
        <p:origin x="1296" y="8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slide" Target="slides/slide130.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notesMaster" Target="notesMasters/notesMaster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51.sv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svg"/><Relationship Id="rId2" Type="http://schemas.openxmlformats.org/officeDocument/2006/relationships/image" Target="../media/image145.svg"/><Relationship Id="rId16" Type="http://schemas.openxmlformats.org/officeDocument/2006/relationships/image" Target="../media/image159.svg"/><Relationship Id="rId1" Type="http://schemas.openxmlformats.org/officeDocument/2006/relationships/image" Target="../media/image144.png"/><Relationship Id="rId6" Type="http://schemas.openxmlformats.org/officeDocument/2006/relationships/image" Target="../media/image149.sv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 Id="rId14" Type="http://schemas.openxmlformats.org/officeDocument/2006/relationships/image" Target="../media/image1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1.sv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svg"/><Relationship Id="rId2" Type="http://schemas.openxmlformats.org/officeDocument/2006/relationships/image" Target="../media/image145.svg"/><Relationship Id="rId16" Type="http://schemas.openxmlformats.org/officeDocument/2006/relationships/image" Target="../media/image159.svg"/><Relationship Id="rId1" Type="http://schemas.openxmlformats.org/officeDocument/2006/relationships/image" Target="../media/image144.png"/><Relationship Id="rId6" Type="http://schemas.openxmlformats.org/officeDocument/2006/relationships/image" Target="../media/image149.sv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 Id="rId14" Type="http://schemas.openxmlformats.org/officeDocument/2006/relationships/image" Target="../media/image157.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7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194565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1/19/2022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takes place across three spaces</a:t>
            </a:r>
          </a:p>
          <a:p>
            <a:endParaRPr lang="en-US" dirty="0"/>
          </a:p>
          <a:p>
            <a:r>
              <a:rPr lang="en-US" dirty="0"/>
              <a:t>The main call, where we are now, as well as small group channels for collaborative activities.</a:t>
            </a:r>
          </a:p>
          <a:p>
            <a:endParaRPr lang="en-US" dirty="0"/>
          </a:p>
          <a:p>
            <a:r>
              <a:rPr lang="en-US" dirty="0"/>
              <a:t>Hands on labs are also provided during this training, it is recommended that you remain in your table group calls when working on labs in case you have questions or run into difficulties.</a:t>
            </a:r>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09874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45</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51</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takes place across three spaces</a:t>
            </a:r>
          </a:p>
          <a:p>
            <a:endParaRPr lang="en-US" dirty="0"/>
          </a:p>
          <a:p>
            <a:r>
              <a:rPr lang="en-US" dirty="0"/>
              <a:t>The main call, where we are now, as well as small group channels for collaborative activities.</a:t>
            </a:r>
          </a:p>
          <a:p>
            <a:endParaRPr lang="en-US" dirty="0"/>
          </a:p>
          <a:p>
            <a:r>
              <a:rPr lang="en-US" dirty="0"/>
              <a:t>Hands on labs are also provided during this training, it is recommended that you remain in your table group calls when working on labs in case you have questions or run into difficulties.</a:t>
            </a:r>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094725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63</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64</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71</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72</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1/19/2022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1/19/2022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86</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95</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104</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105</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Synapse studio provides a unified workspace for your data prep, data management, data warehousing, big data, and AI tasks. The highly visual, code-free interface works for everyone. Here, data engineers can manage data pipelines, database administrators can automate query optimization, and data scientists can build proofs of concept in minutes.</a:t>
            </a:r>
          </a:p>
          <a:p>
            <a:endParaRPr lang="en-US" dirty="0"/>
          </a:p>
          <a:p>
            <a:r>
              <a:rPr lang="en-US" dirty="0"/>
              <a:t>Synapse Studio is the web-native experience that ties everything together in one location so you can do every task you need to build a complete solution.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78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1/19/2022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https://www.menti.com/ptmheqr6n3</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7</a:t>
            </a:fld>
            <a:endParaRPr lang="en-US" dirty="0"/>
          </a:p>
        </p:txBody>
      </p:sp>
    </p:spTree>
    <p:extLst>
      <p:ext uri="{BB962C8B-B14F-4D97-AF65-F5344CB8AC3E}">
        <p14:creationId xmlns:p14="http://schemas.microsoft.com/office/powerpoint/2010/main" val="400918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37247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7.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image" Target="../media/image41.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33726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07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94083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556271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9831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08634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8868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8665209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02346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738664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979730112"/>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2262763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438222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690570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2792658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8309553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2886257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50952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656966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493282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43322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388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760729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6560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4425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340398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99564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7818303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32748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58525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01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6620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9534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82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911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7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499006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394908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0432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58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1129126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70006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927959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732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3053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71410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7947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20783886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3047300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828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53845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01515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4390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6563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1383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2876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093662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669753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1297867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3789812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5345942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6802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177837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839438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2235974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27498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4659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97726850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4917360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253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73191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04803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4886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55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73875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53510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8690105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7786423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2241644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8155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07846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605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063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62549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93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29023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9752116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716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0150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908826159"/>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17377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55362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45992557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60893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0731543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5337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906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64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69758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98246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214144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1524971"/>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04983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424916845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2736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0362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8444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6387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534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6514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8248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539134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1683767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1334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532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66796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3127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4106285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240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909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89610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8575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45462906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1866589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13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16469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20219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65219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363712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74668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307581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839114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1698521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04455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6582114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5743079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41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4992470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51378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133327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934817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347288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36825858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897565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5339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7216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0850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849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94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25236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8124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8387120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762527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986360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535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88333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96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902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5095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8286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78713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63931120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228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4790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366111786"/>
      </p:ext>
    </p:extLst>
  </p:cSld>
  <p:clrMapOvr>
    <a:masterClrMapping/>
  </p:clrMapOvr>
  <p:transition>
    <p:fade/>
  </p:transition>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95945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87289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784297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764964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739790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145706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492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5492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446379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620914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680313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6746819"/>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4799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214496079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73868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2553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3225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744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4276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5881782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9697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316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53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223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63070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01344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42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43473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428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778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096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3028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35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6537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180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23908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4295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6812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037362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40431440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54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84374056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126891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image" Target="../media/image1.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image" Target="../media/image21.emf"/><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theme" Target="../theme/theme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image" Target="../media/image22.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63" Type="http://schemas.openxmlformats.org/officeDocument/2006/relationships/slideLayout" Target="../slideLayouts/slideLayout192.xml"/><Relationship Id="rId68" Type="http://schemas.openxmlformats.org/officeDocument/2006/relationships/slideLayout" Target="../slideLayouts/slideLayout197.xml"/><Relationship Id="rId76" Type="http://schemas.openxmlformats.org/officeDocument/2006/relationships/theme" Target="../theme/theme6.xml"/><Relationship Id="rId7" Type="http://schemas.openxmlformats.org/officeDocument/2006/relationships/slideLayout" Target="../slideLayouts/slideLayout136.xml"/><Relationship Id="rId71" Type="http://schemas.openxmlformats.org/officeDocument/2006/relationships/slideLayout" Target="../slideLayouts/slideLayout200.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slideLayout" Target="../slideLayouts/slideLayout187.xml"/><Relationship Id="rId66" Type="http://schemas.openxmlformats.org/officeDocument/2006/relationships/slideLayout" Target="../slideLayouts/slideLayout195.xml"/><Relationship Id="rId74" Type="http://schemas.openxmlformats.org/officeDocument/2006/relationships/slideLayout" Target="../slideLayouts/slideLayout20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slideLayout" Target="../slideLayouts/slideLayout186.xml"/><Relationship Id="rId61" Type="http://schemas.openxmlformats.org/officeDocument/2006/relationships/slideLayout" Target="../slideLayouts/slideLayout190.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60" Type="http://schemas.openxmlformats.org/officeDocument/2006/relationships/slideLayout" Target="../slideLayouts/slideLayout189.xml"/><Relationship Id="rId65" Type="http://schemas.openxmlformats.org/officeDocument/2006/relationships/slideLayout" Target="../slideLayouts/slideLayout194.xml"/><Relationship Id="rId73" Type="http://schemas.openxmlformats.org/officeDocument/2006/relationships/slideLayout" Target="../slideLayouts/slideLayout20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slideLayout" Target="../slideLayouts/slideLayout185.xml"/><Relationship Id="rId64" Type="http://schemas.openxmlformats.org/officeDocument/2006/relationships/slideLayout" Target="../slideLayouts/slideLayout193.xml"/><Relationship Id="rId69" Type="http://schemas.openxmlformats.org/officeDocument/2006/relationships/slideLayout" Target="../slideLayouts/slideLayout198.xml"/><Relationship Id="rId77" Type="http://schemas.openxmlformats.org/officeDocument/2006/relationships/image" Target="../media/image5.emf"/><Relationship Id="rId8" Type="http://schemas.openxmlformats.org/officeDocument/2006/relationships/slideLayout" Target="../slideLayouts/slideLayout137.xml"/><Relationship Id="rId51" Type="http://schemas.openxmlformats.org/officeDocument/2006/relationships/slideLayout" Target="../slideLayouts/slideLayout180.xml"/><Relationship Id="rId72" Type="http://schemas.openxmlformats.org/officeDocument/2006/relationships/slideLayout" Target="../slideLayouts/slideLayout201.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59" Type="http://schemas.openxmlformats.org/officeDocument/2006/relationships/slideLayout" Target="../slideLayouts/slideLayout188.xml"/><Relationship Id="rId67" Type="http://schemas.openxmlformats.org/officeDocument/2006/relationships/slideLayout" Target="../slideLayouts/slideLayout196.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62" Type="http://schemas.openxmlformats.org/officeDocument/2006/relationships/slideLayout" Target="../slideLayouts/slideLayout191.xml"/><Relationship Id="rId70" Type="http://schemas.openxmlformats.org/officeDocument/2006/relationships/slideLayout" Target="../slideLayouts/slideLayout199.xml"/><Relationship Id="rId75" Type="http://schemas.openxmlformats.org/officeDocument/2006/relationships/slideLayout" Target="../slideLayouts/slideLayout204.xml"/><Relationship Id="rId1" Type="http://schemas.openxmlformats.org/officeDocument/2006/relationships/slideLayout" Target="../slideLayouts/slideLayout130.xml"/><Relationship Id="rId6"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9" Type="http://schemas.openxmlformats.org/officeDocument/2006/relationships/slideLayout" Target="../slideLayouts/slideLayout243.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42" Type="http://schemas.openxmlformats.org/officeDocument/2006/relationships/slideLayout" Target="../slideLayouts/slideLayout246.xml"/><Relationship Id="rId47" Type="http://schemas.openxmlformats.org/officeDocument/2006/relationships/slideLayout" Target="../slideLayouts/slideLayout251.xml"/><Relationship Id="rId50" Type="http://schemas.openxmlformats.org/officeDocument/2006/relationships/slideLayout" Target="../slideLayouts/slideLayout254.xml"/><Relationship Id="rId55" Type="http://schemas.openxmlformats.org/officeDocument/2006/relationships/slideLayout" Target="../slideLayouts/slideLayout259.xml"/><Relationship Id="rId63" Type="http://schemas.openxmlformats.org/officeDocument/2006/relationships/slideLayout" Target="../slideLayouts/slideLayout267.xml"/><Relationship Id="rId68" Type="http://schemas.openxmlformats.org/officeDocument/2006/relationships/slideLayout" Target="../slideLayouts/slideLayout272.xml"/><Relationship Id="rId76" Type="http://schemas.openxmlformats.org/officeDocument/2006/relationships/theme" Target="../theme/theme7.xml"/><Relationship Id="rId7" Type="http://schemas.openxmlformats.org/officeDocument/2006/relationships/slideLayout" Target="../slideLayouts/slideLayout211.xml"/><Relationship Id="rId71" Type="http://schemas.openxmlformats.org/officeDocument/2006/relationships/slideLayout" Target="../slideLayouts/slideLayout275.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9" Type="http://schemas.openxmlformats.org/officeDocument/2006/relationships/slideLayout" Target="../slideLayouts/slideLayout233.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slideLayout" Target="../slideLayouts/slideLayout241.xml"/><Relationship Id="rId40" Type="http://schemas.openxmlformats.org/officeDocument/2006/relationships/slideLayout" Target="../slideLayouts/slideLayout244.xml"/><Relationship Id="rId45" Type="http://schemas.openxmlformats.org/officeDocument/2006/relationships/slideLayout" Target="../slideLayouts/slideLayout249.xml"/><Relationship Id="rId53" Type="http://schemas.openxmlformats.org/officeDocument/2006/relationships/slideLayout" Target="../slideLayouts/slideLayout257.xml"/><Relationship Id="rId58" Type="http://schemas.openxmlformats.org/officeDocument/2006/relationships/slideLayout" Target="../slideLayouts/slideLayout262.xml"/><Relationship Id="rId66" Type="http://schemas.openxmlformats.org/officeDocument/2006/relationships/slideLayout" Target="../slideLayouts/slideLayout270.xml"/><Relationship Id="rId74" Type="http://schemas.openxmlformats.org/officeDocument/2006/relationships/slideLayout" Target="../slideLayouts/slideLayout27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49" Type="http://schemas.openxmlformats.org/officeDocument/2006/relationships/slideLayout" Target="../slideLayouts/slideLayout253.xml"/><Relationship Id="rId57" Type="http://schemas.openxmlformats.org/officeDocument/2006/relationships/slideLayout" Target="../slideLayouts/slideLayout261.xml"/><Relationship Id="rId61" Type="http://schemas.openxmlformats.org/officeDocument/2006/relationships/slideLayout" Target="../slideLayouts/slideLayout265.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4" Type="http://schemas.openxmlformats.org/officeDocument/2006/relationships/slideLayout" Target="../slideLayouts/slideLayout248.xml"/><Relationship Id="rId52" Type="http://schemas.openxmlformats.org/officeDocument/2006/relationships/slideLayout" Target="../slideLayouts/slideLayout256.xml"/><Relationship Id="rId60" Type="http://schemas.openxmlformats.org/officeDocument/2006/relationships/slideLayout" Target="../slideLayouts/slideLayout264.xml"/><Relationship Id="rId65" Type="http://schemas.openxmlformats.org/officeDocument/2006/relationships/slideLayout" Target="../slideLayouts/slideLayout269.xml"/><Relationship Id="rId73" Type="http://schemas.openxmlformats.org/officeDocument/2006/relationships/slideLayout" Target="../slideLayouts/slideLayout277.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43" Type="http://schemas.openxmlformats.org/officeDocument/2006/relationships/slideLayout" Target="../slideLayouts/slideLayout247.xml"/><Relationship Id="rId48" Type="http://schemas.openxmlformats.org/officeDocument/2006/relationships/slideLayout" Target="../slideLayouts/slideLayout252.xml"/><Relationship Id="rId56" Type="http://schemas.openxmlformats.org/officeDocument/2006/relationships/slideLayout" Target="../slideLayouts/slideLayout260.xml"/><Relationship Id="rId64" Type="http://schemas.openxmlformats.org/officeDocument/2006/relationships/slideLayout" Target="../slideLayouts/slideLayout268.xml"/><Relationship Id="rId69" Type="http://schemas.openxmlformats.org/officeDocument/2006/relationships/slideLayout" Target="../slideLayouts/slideLayout273.xml"/><Relationship Id="rId77" Type="http://schemas.openxmlformats.org/officeDocument/2006/relationships/image" Target="../media/image5.emf"/><Relationship Id="rId8" Type="http://schemas.openxmlformats.org/officeDocument/2006/relationships/slideLayout" Target="../slideLayouts/slideLayout212.xml"/><Relationship Id="rId51" Type="http://schemas.openxmlformats.org/officeDocument/2006/relationships/slideLayout" Target="../slideLayouts/slideLayout255.xml"/><Relationship Id="rId72" Type="http://schemas.openxmlformats.org/officeDocument/2006/relationships/slideLayout" Target="../slideLayouts/slideLayout276.xml"/><Relationship Id="rId3" Type="http://schemas.openxmlformats.org/officeDocument/2006/relationships/slideLayout" Target="../slideLayouts/slideLayout207.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38" Type="http://schemas.openxmlformats.org/officeDocument/2006/relationships/slideLayout" Target="../slideLayouts/slideLayout242.xml"/><Relationship Id="rId46" Type="http://schemas.openxmlformats.org/officeDocument/2006/relationships/slideLayout" Target="../slideLayouts/slideLayout250.xml"/><Relationship Id="rId59" Type="http://schemas.openxmlformats.org/officeDocument/2006/relationships/slideLayout" Target="../slideLayouts/slideLayout263.xml"/><Relationship Id="rId67" Type="http://schemas.openxmlformats.org/officeDocument/2006/relationships/slideLayout" Target="../slideLayouts/slideLayout271.xml"/><Relationship Id="rId20" Type="http://schemas.openxmlformats.org/officeDocument/2006/relationships/slideLayout" Target="../slideLayouts/slideLayout224.xml"/><Relationship Id="rId41" Type="http://schemas.openxmlformats.org/officeDocument/2006/relationships/slideLayout" Target="../slideLayouts/slideLayout245.xml"/><Relationship Id="rId54" Type="http://schemas.openxmlformats.org/officeDocument/2006/relationships/slideLayout" Target="../slideLayouts/slideLayout258.xml"/><Relationship Id="rId62" Type="http://schemas.openxmlformats.org/officeDocument/2006/relationships/slideLayout" Target="../slideLayouts/slideLayout266.xml"/><Relationship Id="rId70" Type="http://schemas.openxmlformats.org/officeDocument/2006/relationships/slideLayout" Target="../slideLayouts/slideLayout274.xml"/><Relationship Id="rId75" Type="http://schemas.openxmlformats.org/officeDocument/2006/relationships/slideLayout" Target="../slideLayouts/slideLayout279.xml"/><Relationship Id="rId1" Type="http://schemas.openxmlformats.org/officeDocument/2006/relationships/slideLayout" Target="../slideLayouts/slideLayout205.xml"/><Relationship Id="rId6"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56870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21843945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0920963"/>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 id="2147483841" r:id="rId47"/>
    <p:sldLayoutId id="2147483842" r:id="rId48"/>
    <p:sldLayoutId id="2147483843" r:id="rId49"/>
    <p:sldLayoutId id="2147483844" r:id="rId50"/>
    <p:sldLayoutId id="2147483845" r:id="rId51"/>
    <p:sldLayoutId id="2147483846" r:id="rId52"/>
    <p:sldLayoutId id="2147483847" r:id="rId53"/>
    <p:sldLayoutId id="2147483848" r:id="rId54"/>
    <p:sldLayoutId id="2147483849" r:id="rId55"/>
    <p:sldLayoutId id="2147483850" r:id="rId56"/>
    <p:sldLayoutId id="2147483851" r:id="rId57"/>
    <p:sldLayoutId id="2147483852" r:id="rId58"/>
    <p:sldLayoutId id="2147483853" r:id="rId59"/>
    <p:sldLayoutId id="2147483854" r:id="rId60"/>
    <p:sldLayoutId id="2147483855" r:id="rId61"/>
    <p:sldLayoutId id="2147483856" r:id="rId62"/>
    <p:sldLayoutId id="2147483857" r:id="rId63"/>
    <p:sldLayoutId id="2147483858" r:id="rId64"/>
    <p:sldLayoutId id="2147483859" r:id="rId65"/>
    <p:sldLayoutId id="2147483860" r:id="rId66"/>
    <p:sldLayoutId id="2147483861" r:id="rId67"/>
    <p:sldLayoutId id="2147483862" r:id="rId68"/>
    <p:sldLayoutId id="2147483863" r:id="rId69"/>
    <p:sldLayoutId id="2147483864" r:id="rId70"/>
    <p:sldLayoutId id="2147483865" r:id="rId71"/>
    <p:sldLayoutId id="2147483866" r:id="rId72"/>
    <p:sldLayoutId id="2147483867" r:id="rId73"/>
    <p:sldLayoutId id="2147483868" r:id="rId74"/>
    <p:sldLayoutId id="2147483869"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36706872"/>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3907" r:id="rId37"/>
    <p:sldLayoutId id="2147483908" r:id="rId38"/>
    <p:sldLayoutId id="2147483909" r:id="rId39"/>
    <p:sldLayoutId id="2147483910" r:id="rId40"/>
    <p:sldLayoutId id="2147483911" r:id="rId41"/>
    <p:sldLayoutId id="2147483912" r:id="rId42"/>
    <p:sldLayoutId id="2147483913" r:id="rId43"/>
    <p:sldLayoutId id="2147483914" r:id="rId44"/>
    <p:sldLayoutId id="2147483915" r:id="rId45"/>
    <p:sldLayoutId id="2147483916" r:id="rId46"/>
    <p:sldLayoutId id="2147483917" r:id="rId47"/>
    <p:sldLayoutId id="2147483918" r:id="rId48"/>
    <p:sldLayoutId id="2147483919" r:id="rId49"/>
    <p:sldLayoutId id="2147483920" r:id="rId50"/>
    <p:sldLayoutId id="2147483921" r:id="rId51"/>
    <p:sldLayoutId id="2147483922" r:id="rId52"/>
    <p:sldLayoutId id="2147483923" r:id="rId53"/>
    <p:sldLayoutId id="2147483924" r:id="rId54"/>
    <p:sldLayoutId id="2147483925" r:id="rId55"/>
    <p:sldLayoutId id="2147483926" r:id="rId56"/>
    <p:sldLayoutId id="2147483927" r:id="rId57"/>
    <p:sldLayoutId id="2147483928" r:id="rId58"/>
    <p:sldLayoutId id="2147483929" r:id="rId59"/>
    <p:sldLayoutId id="2147483930" r:id="rId60"/>
    <p:sldLayoutId id="2147483931" r:id="rId61"/>
    <p:sldLayoutId id="2147483932" r:id="rId62"/>
    <p:sldLayoutId id="2147483933" r:id="rId63"/>
    <p:sldLayoutId id="2147483934" r:id="rId64"/>
    <p:sldLayoutId id="2147483935" r:id="rId65"/>
    <p:sldLayoutId id="2147483936" r:id="rId66"/>
    <p:sldLayoutId id="2147483937" r:id="rId67"/>
    <p:sldLayoutId id="2147483938" r:id="rId68"/>
    <p:sldLayoutId id="2147483939" r:id="rId69"/>
    <p:sldLayoutId id="2147483940" r:id="rId70"/>
    <p:sldLayoutId id="2147483941" r:id="rId71"/>
    <p:sldLayoutId id="2147483942" r:id="rId72"/>
    <p:sldLayoutId id="2147483943" r:id="rId73"/>
    <p:sldLayoutId id="2147483944" r:id="rId74"/>
    <p:sldLayoutId id="2147483945"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1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94.jpe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8.xml"/><Relationship Id="rId1" Type="http://schemas.openxmlformats.org/officeDocument/2006/relationships/slideLayout" Target="../slideLayouts/slideLayout66.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0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212.png"/><Relationship Id="rId21" Type="http://schemas.openxmlformats.org/officeDocument/2006/relationships/image" Target="../media/image215.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211.png"/><Relationship Id="rId16" Type="http://schemas.openxmlformats.org/officeDocument/2006/relationships/diagramQuickStyle" Target="../diagrams/quickStyle5.xml"/><Relationship Id="rId20" Type="http://schemas.openxmlformats.org/officeDocument/2006/relationships/image" Target="../media/image214.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213.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216.png"/></Relationships>
</file>

<file path=ppt/slides/_rels/slide11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66.png"/><Relationship Id="rId3" Type="http://schemas.microsoft.com/office/2018/10/relationships/comments" Target="../comments/modernComment_7BBF5B28_AC754833.xml"/><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notesSlide" Target="../notesSlides/notesSlide56.xml"/><Relationship Id="rId1" Type="http://schemas.openxmlformats.org/officeDocument/2006/relationships/slideLayout" Target="../slideLayouts/slideLayout56.xml"/><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0.sv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12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9.xml"/><Relationship Id="rId1" Type="http://schemas.openxmlformats.org/officeDocument/2006/relationships/slideLayout" Target="../slideLayouts/slideLayout36.xml"/><Relationship Id="rId4" Type="http://schemas.openxmlformats.org/officeDocument/2006/relationships/image" Target="../media/image223.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6.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34.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6.xml"/><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6.xml"/><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56.xml"/><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66.xml"/><Relationship Id="rId4" Type="http://schemas.openxmlformats.org/officeDocument/2006/relationships/image" Target="../media/image117.png"/></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2.xml"/><Relationship Id="rId1" Type="http://schemas.openxmlformats.org/officeDocument/2006/relationships/tags" Target="../tags/tag45.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notesSlide" Target="../notesSlides/notesSlide19.xml"/><Relationship Id="rId1" Type="http://schemas.openxmlformats.org/officeDocument/2006/relationships/slideLayout" Target="../slideLayouts/slideLayout184.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svg"/><Relationship Id="rId1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emf"/><Relationship Id="rId14" Type="http://schemas.openxmlformats.org/officeDocument/2006/relationships/image" Target="../media/image132.png"/></Relationships>
</file>

<file path=ppt/slides/_rels/slide43.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34.png"/><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135.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136.png"/></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140.svg"/><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s/_rels/slide48.xml.rels><?xml version="1.0" encoding="UTF-8" standalone="yes"?>
<Relationships xmlns="http://schemas.openxmlformats.org/package/2006/relationships"><Relationship Id="rId3" Type="http://schemas.openxmlformats.org/officeDocument/2006/relationships/image" Target="../media/image141.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image" Target="../media/image143.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59.xml"/><Relationship Id="rId5" Type="http://schemas.openxmlformats.org/officeDocument/2006/relationships/image" Target="../media/image51.png"/><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66.xml"/><Relationship Id="rId4" Type="http://schemas.openxmlformats.org/officeDocument/2006/relationships/image" Target="../media/image161.png"/></Relationships>
</file>

<file path=ppt/slides/_rels/slide54.xml.rels><?xml version="1.0" encoding="UTF-8" standalone="yes"?>
<Relationships xmlns="http://schemas.openxmlformats.org/package/2006/relationships"><Relationship Id="rId8" Type="http://schemas.openxmlformats.org/officeDocument/2006/relationships/image" Target="../media/image167.svg"/><Relationship Id="rId13" Type="http://schemas.openxmlformats.org/officeDocument/2006/relationships/image" Target="../media/image172.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svg"/><Relationship Id="rId2" Type="http://schemas.openxmlformats.org/officeDocument/2006/relationships/notesSlide" Target="../notesSlides/notesSlide25.xml"/><Relationship Id="rId16" Type="http://schemas.openxmlformats.org/officeDocument/2006/relationships/image" Target="../media/image175.svg"/><Relationship Id="rId1" Type="http://schemas.openxmlformats.org/officeDocument/2006/relationships/slideLayout" Target="../slideLayouts/slideLayout66.xml"/><Relationship Id="rId6" Type="http://schemas.openxmlformats.org/officeDocument/2006/relationships/image" Target="../media/image165.sv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svg"/><Relationship Id="rId4" Type="http://schemas.openxmlformats.org/officeDocument/2006/relationships/image" Target="../media/image163.svg"/><Relationship Id="rId9" Type="http://schemas.openxmlformats.org/officeDocument/2006/relationships/image" Target="../media/image168.png"/><Relationship Id="rId14" Type="http://schemas.openxmlformats.org/officeDocument/2006/relationships/image" Target="../media/image173.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60.xml.rels><?xml version="1.0" encoding="UTF-8" standalone="yes"?>
<Relationships xmlns="http://schemas.openxmlformats.org/package/2006/relationships"><Relationship Id="rId3" Type="http://schemas.microsoft.com/office/2018/10/relationships/comments" Target="../comments/modernComment_7BBF59BF_0.xml"/><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68.xml"/><Relationship Id="rId5" Type="http://schemas.openxmlformats.org/officeDocument/2006/relationships/image" Target="../media/image179.svg"/><Relationship Id="rId4" Type="http://schemas.openxmlformats.org/officeDocument/2006/relationships/image" Target="../media/image17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66.png"/><Relationship Id="rId3" Type="http://schemas.microsoft.com/office/2018/10/relationships/comments" Target="../comments/modernComment_2E9E_B021CD24.xml"/><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notesSlide" Target="../notesSlides/notesSlide39.xml"/><Relationship Id="rId1" Type="http://schemas.openxmlformats.org/officeDocument/2006/relationships/slideLayout" Target="../slideLayouts/slideLayout56.xml"/><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0.sv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6.xml"/><Relationship Id="rId4" Type="http://schemas.openxmlformats.org/officeDocument/2006/relationships/image" Target="../media/image6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6.xml"/><Relationship Id="rId4" Type="http://schemas.openxmlformats.org/officeDocument/2006/relationships/image" Target="../media/image191.png"/></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41.png"/><Relationship Id="rId1" Type="http://schemas.openxmlformats.org/officeDocument/2006/relationships/slideLayout" Target="../slideLayouts/slideLayout66.xml"/><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1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90.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44.xml"/><Relationship Id="rId1" Type="http://schemas.openxmlformats.org/officeDocument/2006/relationships/slideLayout" Target="../slideLayouts/slideLayout66.xml"/><Relationship Id="rId5" Type="http://schemas.openxmlformats.org/officeDocument/2006/relationships/image" Target="../media/image196.png"/><Relationship Id="rId4" Type="http://schemas.openxmlformats.org/officeDocument/2006/relationships/image" Target="../media/image195.png"/></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6.xml"/><Relationship Id="rId1" Type="http://schemas.openxmlformats.org/officeDocument/2006/relationships/slideLayout" Target="../slideLayouts/slideLayout66.xml"/><Relationship Id="rId4" Type="http://schemas.openxmlformats.org/officeDocument/2006/relationships/image" Target="../media/image201.png"/></Relationships>
</file>

<file path=ppt/slides/_rels/slide9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1</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bg1"/>
                </a:solidFill>
              </a:rPr>
              <a:t>Explore data inside the workspace and in linked storage accounts</a:t>
            </a:r>
            <a:endParaRPr lang="en-US" sz="1600" dirty="0">
              <a:solidFill>
                <a:schemeClr val="bg1"/>
              </a:solidFill>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4312196-2CA7-4D7B-AF07-246155FF174F}"/>
              </a:ext>
            </a:extLst>
          </p:cNvPr>
          <p:cNvGrpSpPr/>
          <p:nvPr/>
        </p:nvGrpSpPr>
        <p:grpSpPr>
          <a:xfrm>
            <a:off x="0" y="277666"/>
            <a:ext cx="4751388" cy="729391"/>
            <a:chOff x="0" y="1540386"/>
            <a:chExt cx="4751388" cy="729391"/>
          </a:xfrm>
        </p:grpSpPr>
        <p:sp>
          <p:nvSpPr>
            <p:cNvPr id="13" name="Title 1">
              <a:extLst>
                <a:ext uri="{FF2B5EF4-FFF2-40B4-BE49-F238E27FC236}">
                  <a16:creationId xmlns:a16="http://schemas.microsoft.com/office/drawing/2014/main" id="{208A0439-A639-4368-9D44-21A3FE2E90A7}"/>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a:t>
              </a:r>
            </a:p>
          </p:txBody>
        </p:sp>
        <p:cxnSp>
          <p:nvCxnSpPr>
            <p:cNvPr id="14" name="Straight Connector 13">
              <a:extLst>
                <a:ext uri="{FF2B5EF4-FFF2-40B4-BE49-F238E27FC236}">
                  <a16:creationId xmlns:a16="http://schemas.microsoft.com/office/drawing/2014/main" id="{98C555EF-2636-46D3-8FAB-A47575A0612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8" name="Picture 7">
            <a:extLst>
              <a:ext uri="{FF2B5EF4-FFF2-40B4-BE49-F238E27FC236}">
                <a16:creationId xmlns:a16="http://schemas.microsoft.com/office/drawing/2014/main" id="{C37A4667-B7E2-4AA8-BEC4-A4162EEAAAC4}"/>
              </a:ext>
            </a:extLst>
          </p:cNvPr>
          <p:cNvPicPr>
            <a:picLocks noChangeAspect="1"/>
          </p:cNvPicPr>
          <p:nvPr/>
        </p:nvPicPr>
        <p:blipFill rotWithShape="1">
          <a:blip r:embed="rId4"/>
          <a:srcRect r="14226"/>
          <a:stretch/>
        </p:blipFill>
        <p:spPr>
          <a:xfrm>
            <a:off x="172711" y="1595535"/>
            <a:ext cx="5736073" cy="4171110"/>
          </a:xfrm>
          <a:prstGeom prst="rect">
            <a:avLst/>
          </a:prstGeom>
        </p:spPr>
      </p:pic>
    </p:spTree>
    <p:extLst>
      <p:ext uri="{BB962C8B-B14F-4D97-AF65-F5344CB8AC3E}">
        <p14:creationId xmlns:p14="http://schemas.microsoft.com/office/powerpoint/2010/main" val="1207673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113675"/>
            <a:ext cx="10294448" cy="465621"/>
          </a:xfrm>
        </p:spPr>
        <p:txBody>
          <a:bodyPr/>
          <a:lstStyle/>
          <a:p>
            <a:r>
              <a:rPr lang="en-US" sz="1800" dirty="0">
                <a:solidFill>
                  <a:schemeClr val="bg1"/>
                </a:solidFill>
              </a:rPr>
              <a:t>Browse Azure Data Lake Storage Gen2 accounts – filesystems, Azure Data Explorer – clusters, Azure Cosmos DB -containers</a:t>
            </a:r>
            <a:endParaRPr lang="en-US" sz="1600" dirty="0">
              <a:solidFill>
                <a:schemeClr val="bg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369037D-5823-42FE-A3EF-2B0EFB0899F6}"/>
              </a:ext>
            </a:extLst>
          </p:cNvPr>
          <p:cNvGrpSpPr/>
          <p:nvPr/>
        </p:nvGrpSpPr>
        <p:grpSpPr>
          <a:xfrm>
            <a:off x="0" y="277666"/>
            <a:ext cx="4751388" cy="729391"/>
            <a:chOff x="0" y="1540386"/>
            <a:chExt cx="4751388" cy="729391"/>
          </a:xfrm>
        </p:grpSpPr>
        <p:sp>
          <p:nvSpPr>
            <p:cNvPr id="25" name="Title 1">
              <a:extLst>
                <a:ext uri="{FF2B5EF4-FFF2-40B4-BE49-F238E27FC236}">
                  <a16:creationId xmlns:a16="http://schemas.microsoft.com/office/drawing/2014/main" id="{69FBE442-92A6-4152-878A-1FA53D596024}"/>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Linked</a:t>
              </a:r>
            </a:p>
          </p:txBody>
        </p:sp>
        <p:cxnSp>
          <p:nvCxnSpPr>
            <p:cNvPr id="26" name="Straight Connector 25">
              <a:extLst>
                <a:ext uri="{FF2B5EF4-FFF2-40B4-BE49-F238E27FC236}">
                  <a16:creationId xmlns:a16="http://schemas.microsoft.com/office/drawing/2014/main" id="{A693D963-7883-4F57-AA62-E0CF871269AC}"/>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777201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bg1"/>
                </a:solidFill>
              </a:rPr>
              <a:t>Preview a sample of your data </a:t>
            </a:r>
            <a:endParaRPr lang="en-US" sz="1600" dirty="0">
              <a:solidFill>
                <a:schemeClr val="bg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2"/>
          <a:stretch>
            <a:fillRect/>
          </a:stretch>
        </p:blipFill>
        <p:spPr>
          <a:xfrm>
            <a:off x="6436311" y="1620155"/>
            <a:ext cx="3857833" cy="4532337"/>
          </a:xfrm>
          <a:prstGeom prst="rect">
            <a:avLst/>
          </a:prstGeom>
          <a:ln>
            <a:solidFill>
              <a:schemeClr val="tx1"/>
            </a:solidFill>
          </a:ln>
        </p:spPr>
      </p:pic>
      <p:grpSp>
        <p:nvGrpSpPr>
          <p:cNvPr id="15" name="Group 14">
            <a:extLst>
              <a:ext uri="{FF2B5EF4-FFF2-40B4-BE49-F238E27FC236}">
                <a16:creationId xmlns:a16="http://schemas.microsoft.com/office/drawing/2014/main" id="{ECE1573B-E829-4C0B-A518-0933C124478F}"/>
              </a:ext>
            </a:extLst>
          </p:cNvPr>
          <p:cNvGrpSpPr/>
          <p:nvPr/>
        </p:nvGrpSpPr>
        <p:grpSpPr>
          <a:xfrm>
            <a:off x="0" y="277666"/>
            <a:ext cx="6737131" cy="729391"/>
            <a:chOff x="0" y="1540386"/>
            <a:chExt cx="6737131" cy="729391"/>
          </a:xfrm>
        </p:grpSpPr>
        <p:sp>
          <p:nvSpPr>
            <p:cNvPr id="16" name="Title 1">
              <a:extLst>
                <a:ext uri="{FF2B5EF4-FFF2-40B4-BE49-F238E27FC236}">
                  <a16:creationId xmlns:a16="http://schemas.microsoft.com/office/drawing/2014/main" id="{3E45AC59-1B59-465A-931E-D74850908F0D}"/>
                </a:ext>
              </a:extLst>
            </p:cNvPr>
            <p:cNvSpPr txBox="1">
              <a:spLocks/>
            </p:cNvSpPr>
            <p:nvPr/>
          </p:nvSpPr>
          <p:spPr>
            <a:xfrm>
              <a:off x="588263" y="1540386"/>
              <a:ext cx="6148868"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Storage accounts</a:t>
              </a:r>
            </a:p>
          </p:txBody>
        </p:sp>
        <p:cxnSp>
          <p:nvCxnSpPr>
            <p:cNvPr id="17" name="Straight Connector 16">
              <a:extLst>
                <a:ext uri="{FF2B5EF4-FFF2-40B4-BE49-F238E27FC236}">
                  <a16:creationId xmlns:a16="http://schemas.microsoft.com/office/drawing/2014/main" id="{2B9E0E92-602D-41D1-810C-AF9AF570EB3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19" name="Picture 18">
            <a:extLst>
              <a:ext uri="{FF2B5EF4-FFF2-40B4-BE49-F238E27FC236}">
                <a16:creationId xmlns:a16="http://schemas.microsoft.com/office/drawing/2014/main" id="{5CD8E180-CD5A-4E62-82E8-C2E037241776}"/>
              </a:ext>
            </a:extLst>
          </p:cNvPr>
          <p:cNvPicPr>
            <a:picLocks noChangeAspect="1"/>
          </p:cNvPicPr>
          <p:nvPr/>
        </p:nvPicPr>
        <p:blipFill>
          <a:blip r:embed="rId3"/>
          <a:stretch>
            <a:fillRect/>
          </a:stretch>
        </p:blipFill>
        <p:spPr>
          <a:xfrm>
            <a:off x="242694" y="1595535"/>
            <a:ext cx="6007791" cy="4538091"/>
          </a:xfrm>
          <a:prstGeom prst="rect">
            <a:avLst/>
          </a:prstGeom>
        </p:spPr>
      </p:pic>
      <p:cxnSp>
        <p:nvCxnSpPr>
          <p:cNvPr id="10" name="Straight Arrow Connector 9">
            <a:extLst>
              <a:ext uri="{FF2B5EF4-FFF2-40B4-BE49-F238E27FC236}">
                <a16:creationId xmlns:a16="http://schemas.microsoft.com/office/drawing/2014/main" id="{A21BF025-1E0A-4421-B13E-BA78098A9AFE}"/>
              </a:ext>
            </a:extLst>
          </p:cNvPr>
          <p:cNvCxnSpPr>
            <a:cxnSpLocks/>
          </p:cNvCxnSpPr>
          <p:nvPr/>
        </p:nvCxnSpPr>
        <p:spPr>
          <a:xfrm flipV="1">
            <a:off x="5214763" y="3151573"/>
            <a:ext cx="1221548" cy="341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27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6142 6491</a:t>
            </a:r>
            <a:endParaRPr lang="en-US" dirty="0"/>
          </a:p>
        </p:txBody>
      </p:sp>
      <p:pic>
        <p:nvPicPr>
          <p:cNvPr id="2" name="Picture 2">
            <a:extLst>
              <a:ext uri="{FF2B5EF4-FFF2-40B4-BE49-F238E27FC236}">
                <a16:creationId xmlns:a16="http://schemas.microsoft.com/office/drawing/2014/main" id="{13679907-C2B2-4AE3-B275-743C0D805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767" y="691515"/>
            <a:ext cx="5474970" cy="547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bg1"/>
                </a:solidFill>
              </a:rPr>
              <a:t>See basic file properties</a:t>
            </a:r>
            <a:endParaRPr lang="en-US" sz="1600" dirty="0">
              <a:solidFill>
                <a:schemeClr val="bg1"/>
              </a:solidFill>
            </a:endParaRPr>
          </a:p>
        </p:txBody>
      </p: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2"/>
          <a:stretch>
            <a:fillRect/>
          </a:stretch>
        </p:blipFill>
        <p:spPr>
          <a:xfrm>
            <a:off x="6706172" y="1198485"/>
            <a:ext cx="4813621" cy="5367539"/>
          </a:xfrm>
          <a:prstGeom prst="rect">
            <a:avLst/>
          </a:prstGeom>
          <a:ln>
            <a:solidFill>
              <a:schemeClr val="tx1"/>
            </a:solidFill>
          </a:ln>
        </p:spPr>
      </p:pic>
      <p:grpSp>
        <p:nvGrpSpPr>
          <p:cNvPr id="11" name="Group 10">
            <a:extLst>
              <a:ext uri="{FF2B5EF4-FFF2-40B4-BE49-F238E27FC236}">
                <a16:creationId xmlns:a16="http://schemas.microsoft.com/office/drawing/2014/main" id="{FAA21084-94B7-4758-864B-31119F876520}"/>
              </a:ext>
            </a:extLst>
          </p:cNvPr>
          <p:cNvGrpSpPr/>
          <p:nvPr/>
        </p:nvGrpSpPr>
        <p:grpSpPr>
          <a:xfrm>
            <a:off x="0" y="-276332"/>
            <a:ext cx="7062952" cy="1283389"/>
            <a:chOff x="0" y="986388"/>
            <a:chExt cx="4751388" cy="1283389"/>
          </a:xfrm>
        </p:grpSpPr>
        <p:sp>
          <p:nvSpPr>
            <p:cNvPr id="13" name="Title 1">
              <a:extLst>
                <a:ext uri="{FF2B5EF4-FFF2-40B4-BE49-F238E27FC236}">
                  <a16:creationId xmlns:a16="http://schemas.microsoft.com/office/drawing/2014/main" id="{54A1140C-8BAC-412F-8471-BFF842E358C7}"/>
                </a:ext>
              </a:extLst>
            </p:cNvPr>
            <p:cNvSpPr txBox="1">
              <a:spLocks/>
            </p:cNvSpPr>
            <p:nvPr/>
          </p:nvSpPr>
          <p:spPr>
            <a:xfrm>
              <a:off x="588263" y="986388"/>
              <a:ext cx="4163125" cy="11079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storage accounts</a:t>
              </a:r>
            </a:p>
          </p:txBody>
        </p:sp>
        <p:cxnSp>
          <p:nvCxnSpPr>
            <p:cNvPr id="14" name="Straight Connector 13">
              <a:extLst>
                <a:ext uri="{FF2B5EF4-FFF2-40B4-BE49-F238E27FC236}">
                  <a16:creationId xmlns:a16="http://schemas.microsoft.com/office/drawing/2014/main" id="{49859094-F8D5-42D2-973C-144F7F10CA70}"/>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20" name="Picture 19">
            <a:extLst>
              <a:ext uri="{FF2B5EF4-FFF2-40B4-BE49-F238E27FC236}">
                <a16:creationId xmlns:a16="http://schemas.microsoft.com/office/drawing/2014/main" id="{9443AE0E-32FB-48C8-ABB4-D384A8D3C6AB}"/>
              </a:ext>
            </a:extLst>
          </p:cNvPr>
          <p:cNvPicPr>
            <a:picLocks noChangeAspect="1"/>
          </p:cNvPicPr>
          <p:nvPr/>
        </p:nvPicPr>
        <p:blipFill>
          <a:blip r:embed="rId3"/>
          <a:stretch>
            <a:fillRect/>
          </a:stretch>
        </p:blipFill>
        <p:spPr>
          <a:xfrm>
            <a:off x="258714" y="1466141"/>
            <a:ext cx="6099909" cy="4629859"/>
          </a:xfrm>
          <a:prstGeom prst="rect">
            <a:avLst/>
          </a:prstGeom>
        </p:spPr>
      </p:pic>
      <p:cxnSp>
        <p:nvCxnSpPr>
          <p:cNvPr id="10" name="Straight Arrow Connector 9">
            <a:extLst>
              <a:ext uri="{FF2B5EF4-FFF2-40B4-BE49-F238E27FC236}">
                <a16:creationId xmlns:a16="http://schemas.microsoft.com/office/drawing/2014/main" id="{A21BF025-1E0A-4421-B13E-BA78098A9AFE}"/>
              </a:ext>
            </a:extLst>
          </p:cNvPr>
          <p:cNvCxnSpPr>
            <a:cxnSpLocks/>
          </p:cNvCxnSpPr>
          <p:nvPr/>
        </p:nvCxnSpPr>
        <p:spPr>
          <a:xfrm>
            <a:off x="5865346" y="5662575"/>
            <a:ext cx="966378"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50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180913" y="1129914"/>
            <a:ext cx="6882038" cy="465621"/>
          </a:xfrm>
        </p:spPr>
        <p:txBody>
          <a:bodyPr/>
          <a:lstStyle/>
          <a:p>
            <a:r>
              <a:rPr lang="en-US" sz="1800" dirty="0">
                <a:solidFill>
                  <a:schemeClr val="bg1"/>
                </a:solidFill>
              </a:rPr>
              <a:t>Manage Access -  Configure standard POSIX ACLs on files and folders</a:t>
            </a:r>
            <a:endParaRPr lang="en-US" sz="1600" dirty="0">
              <a:solidFill>
                <a:schemeClr val="bg1"/>
              </a:solidFill>
            </a:endParaRPr>
          </a:p>
        </p:txBody>
      </p:sp>
      <p:grpSp>
        <p:nvGrpSpPr>
          <p:cNvPr id="11" name="Group 10">
            <a:extLst>
              <a:ext uri="{FF2B5EF4-FFF2-40B4-BE49-F238E27FC236}">
                <a16:creationId xmlns:a16="http://schemas.microsoft.com/office/drawing/2014/main" id="{22E06585-27A0-4BA1-B137-E0FFEBD8A3D8}"/>
              </a:ext>
            </a:extLst>
          </p:cNvPr>
          <p:cNvGrpSpPr/>
          <p:nvPr/>
        </p:nvGrpSpPr>
        <p:grpSpPr>
          <a:xfrm>
            <a:off x="0" y="-276332"/>
            <a:ext cx="7062952" cy="1283389"/>
            <a:chOff x="0" y="986388"/>
            <a:chExt cx="4751388" cy="1283389"/>
          </a:xfrm>
        </p:grpSpPr>
        <p:sp>
          <p:nvSpPr>
            <p:cNvPr id="12" name="Title 1">
              <a:extLst>
                <a:ext uri="{FF2B5EF4-FFF2-40B4-BE49-F238E27FC236}">
                  <a16:creationId xmlns:a16="http://schemas.microsoft.com/office/drawing/2014/main" id="{CB566081-E25F-407D-948F-EA0DFCDF22CD}"/>
                </a:ext>
              </a:extLst>
            </p:cNvPr>
            <p:cNvSpPr txBox="1">
              <a:spLocks/>
            </p:cNvSpPr>
            <p:nvPr/>
          </p:nvSpPr>
          <p:spPr>
            <a:xfrm>
              <a:off x="588263" y="986388"/>
              <a:ext cx="4163125" cy="11079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storage accounts</a:t>
              </a:r>
            </a:p>
          </p:txBody>
        </p:sp>
        <p:cxnSp>
          <p:nvCxnSpPr>
            <p:cNvPr id="13" name="Straight Connector 12">
              <a:extLst>
                <a:ext uri="{FF2B5EF4-FFF2-40B4-BE49-F238E27FC236}">
                  <a16:creationId xmlns:a16="http://schemas.microsoft.com/office/drawing/2014/main" id="{C4335574-C74C-45D7-BC74-1B21D3FA5146}"/>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14" name="Picture 13">
            <a:extLst>
              <a:ext uri="{FF2B5EF4-FFF2-40B4-BE49-F238E27FC236}">
                <a16:creationId xmlns:a16="http://schemas.microsoft.com/office/drawing/2014/main" id="{8C2EA349-B80E-47FA-8303-7C86D38EC0CA}"/>
              </a:ext>
            </a:extLst>
          </p:cNvPr>
          <p:cNvPicPr>
            <a:picLocks noChangeAspect="1"/>
          </p:cNvPicPr>
          <p:nvPr/>
        </p:nvPicPr>
        <p:blipFill>
          <a:blip r:embed="rId2"/>
          <a:stretch>
            <a:fillRect/>
          </a:stretch>
        </p:blipFill>
        <p:spPr>
          <a:xfrm>
            <a:off x="180912" y="1690125"/>
            <a:ext cx="6200716" cy="4706371"/>
          </a:xfrm>
          <a:prstGeom prst="rect">
            <a:avLst/>
          </a:prstGeom>
        </p:spPr>
      </p:pic>
      <p:pic>
        <p:nvPicPr>
          <p:cNvPr id="15" name="Picture 14">
            <a:extLst>
              <a:ext uri="{FF2B5EF4-FFF2-40B4-BE49-F238E27FC236}">
                <a16:creationId xmlns:a16="http://schemas.microsoft.com/office/drawing/2014/main" id="{61020C06-5861-4205-9AB7-D25D16EDAF0E}"/>
              </a:ext>
            </a:extLst>
          </p:cNvPr>
          <p:cNvPicPr>
            <a:picLocks noChangeAspect="1"/>
          </p:cNvPicPr>
          <p:nvPr/>
        </p:nvPicPr>
        <p:blipFill>
          <a:blip r:embed="rId3"/>
          <a:stretch>
            <a:fillRect/>
          </a:stretch>
        </p:blipFill>
        <p:spPr>
          <a:xfrm>
            <a:off x="7220607" y="831664"/>
            <a:ext cx="4325782" cy="5761385"/>
          </a:xfrm>
          <a:prstGeom prst="rect">
            <a:avLst/>
          </a:prstGeom>
        </p:spPr>
      </p:pic>
      <p:cxnSp>
        <p:nvCxnSpPr>
          <p:cNvPr id="10" name="Straight Arrow Connector 9">
            <a:extLst>
              <a:ext uri="{FF2B5EF4-FFF2-40B4-BE49-F238E27FC236}">
                <a16:creationId xmlns:a16="http://schemas.microsoft.com/office/drawing/2014/main" id="{A21BF025-1E0A-4421-B13E-BA78098A9AFE}"/>
              </a:ext>
            </a:extLst>
          </p:cNvPr>
          <p:cNvCxnSpPr>
            <a:cxnSpLocks/>
          </p:cNvCxnSpPr>
          <p:nvPr/>
        </p:nvCxnSpPr>
        <p:spPr>
          <a:xfrm>
            <a:off x="5882536" y="4820776"/>
            <a:ext cx="1495726"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390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bg1"/>
                </a:solidFill>
              </a:rPr>
              <a:t>Two simple gestures to start analyzing with SQL scripts or with notebooks. </a:t>
            </a:r>
          </a:p>
          <a:p>
            <a:pPr>
              <a:spcAft>
                <a:spcPts val="900"/>
              </a:spcAft>
            </a:pPr>
            <a:r>
              <a:rPr lang="en-US" sz="1600" dirty="0">
                <a:solidFill>
                  <a:schemeClr val="bg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grpSp>
        <p:nvGrpSpPr>
          <p:cNvPr id="17" name="Group 16">
            <a:extLst>
              <a:ext uri="{FF2B5EF4-FFF2-40B4-BE49-F238E27FC236}">
                <a16:creationId xmlns:a16="http://schemas.microsoft.com/office/drawing/2014/main" id="{1D4BD9E7-DB23-47FC-AC7A-A7BE72B3F828}"/>
              </a:ext>
            </a:extLst>
          </p:cNvPr>
          <p:cNvGrpSpPr/>
          <p:nvPr/>
        </p:nvGrpSpPr>
        <p:grpSpPr>
          <a:xfrm>
            <a:off x="0" y="-276332"/>
            <a:ext cx="7062952" cy="1283389"/>
            <a:chOff x="0" y="986388"/>
            <a:chExt cx="4751388" cy="1283389"/>
          </a:xfrm>
        </p:grpSpPr>
        <p:sp>
          <p:nvSpPr>
            <p:cNvPr id="19" name="Title 1">
              <a:extLst>
                <a:ext uri="{FF2B5EF4-FFF2-40B4-BE49-F238E27FC236}">
                  <a16:creationId xmlns:a16="http://schemas.microsoft.com/office/drawing/2014/main" id="{28E5C5A1-5967-49F1-B41C-C3ED901D1CE6}"/>
                </a:ext>
              </a:extLst>
            </p:cNvPr>
            <p:cNvSpPr txBox="1">
              <a:spLocks/>
            </p:cNvSpPr>
            <p:nvPr/>
          </p:nvSpPr>
          <p:spPr>
            <a:xfrm>
              <a:off x="588263" y="986388"/>
              <a:ext cx="4163125" cy="11079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storage accounts</a:t>
              </a:r>
            </a:p>
          </p:txBody>
        </p:sp>
        <p:cxnSp>
          <p:nvCxnSpPr>
            <p:cNvPr id="20" name="Straight Connector 19">
              <a:extLst>
                <a:ext uri="{FF2B5EF4-FFF2-40B4-BE49-F238E27FC236}">
                  <a16:creationId xmlns:a16="http://schemas.microsoft.com/office/drawing/2014/main" id="{63AA80E8-26FD-428D-B691-CCCD8883C40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383983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bg1"/>
                </a:solidFill>
              </a:rPr>
              <a:t>Explore the different kinds of databases that exist in a workspace. </a:t>
            </a:r>
            <a:endParaRPr lang="en-US" sz="1600" dirty="0">
              <a:solidFill>
                <a:schemeClr val="bg1"/>
              </a:solidFill>
            </a:endParaRPr>
          </a:p>
        </p:txBody>
      </p:sp>
      <p:sp>
        <p:nvSpPr>
          <p:cNvPr id="22" name="Rectangle 21">
            <a:extLst>
              <a:ext uri="{FF2B5EF4-FFF2-40B4-BE49-F238E27FC236}">
                <a16:creationId xmlns:a16="http://schemas.microsoft.com/office/drawing/2014/main" id="{D267BE7F-FE4E-41F7-98E8-D9B87D0C138E}"/>
              </a:ext>
            </a:extLst>
          </p:cNvPr>
          <p:cNvSpPr/>
          <p:nvPr/>
        </p:nvSpPr>
        <p:spPr bwMode="auto">
          <a:xfrm>
            <a:off x="155055" y="5013022"/>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20277" y="6325750"/>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45193" y="3274166"/>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Lake database</a:t>
            </a:r>
          </a:p>
        </p:txBody>
      </p:sp>
      <p:grpSp>
        <p:nvGrpSpPr>
          <p:cNvPr id="14" name="Group 13">
            <a:extLst>
              <a:ext uri="{FF2B5EF4-FFF2-40B4-BE49-F238E27FC236}">
                <a16:creationId xmlns:a16="http://schemas.microsoft.com/office/drawing/2014/main" id="{2997CBA9-027D-48E3-B822-07DD0E046693}"/>
              </a:ext>
            </a:extLst>
          </p:cNvPr>
          <p:cNvGrpSpPr/>
          <p:nvPr/>
        </p:nvGrpSpPr>
        <p:grpSpPr>
          <a:xfrm>
            <a:off x="0" y="277666"/>
            <a:ext cx="7062952" cy="729391"/>
            <a:chOff x="0" y="1540386"/>
            <a:chExt cx="4751388" cy="729391"/>
          </a:xfrm>
        </p:grpSpPr>
        <p:sp>
          <p:nvSpPr>
            <p:cNvPr id="15" name="Title 1">
              <a:extLst>
                <a:ext uri="{FF2B5EF4-FFF2-40B4-BE49-F238E27FC236}">
                  <a16:creationId xmlns:a16="http://schemas.microsoft.com/office/drawing/2014/main" id="{8BA7352F-849E-4E26-8A54-9F90B1FEB8F8}"/>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databases</a:t>
              </a:r>
            </a:p>
          </p:txBody>
        </p:sp>
        <p:cxnSp>
          <p:nvCxnSpPr>
            <p:cNvPr id="17" name="Straight Connector 16">
              <a:extLst>
                <a:ext uri="{FF2B5EF4-FFF2-40B4-BE49-F238E27FC236}">
                  <a16:creationId xmlns:a16="http://schemas.microsoft.com/office/drawing/2014/main" id="{2BEB16A1-5626-4C26-82F6-FDC18AB59539}"/>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8" name="Picture 7">
            <a:extLst>
              <a:ext uri="{FF2B5EF4-FFF2-40B4-BE49-F238E27FC236}">
                <a16:creationId xmlns:a16="http://schemas.microsoft.com/office/drawing/2014/main" id="{F3F60ACD-054D-4AD8-A5AE-E6F7DF0E9FF1}"/>
              </a:ext>
            </a:extLst>
          </p:cNvPr>
          <p:cNvPicPr>
            <a:picLocks noChangeAspect="1"/>
          </p:cNvPicPr>
          <p:nvPr/>
        </p:nvPicPr>
        <p:blipFill>
          <a:blip r:embed="rId2"/>
          <a:stretch>
            <a:fillRect/>
          </a:stretch>
        </p:blipFill>
        <p:spPr>
          <a:xfrm>
            <a:off x="1563899" y="1839613"/>
            <a:ext cx="3049397" cy="4828984"/>
          </a:xfrm>
          <a:prstGeom prst="rect">
            <a:avLst/>
          </a:prstGeom>
        </p:spPr>
      </p:pic>
      <p:pic>
        <p:nvPicPr>
          <p:cNvPr id="10" name="Picture 9">
            <a:extLst>
              <a:ext uri="{FF2B5EF4-FFF2-40B4-BE49-F238E27FC236}">
                <a16:creationId xmlns:a16="http://schemas.microsoft.com/office/drawing/2014/main" id="{8F3EF43C-CD2E-4B0D-8F7F-A7403D2BA49C}"/>
              </a:ext>
            </a:extLst>
          </p:cNvPr>
          <p:cNvPicPr>
            <a:picLocks noChangeAspect="1"/>
          </p:cNvPicPr>
          <p:nvPr/>
        </p:nvPicPr>
        <p:blipFill>
          <a:blip r:embed="rId3"/>
          <a:stretch>
            <a:fillRect/>
          </a:stretch>
        </p:blipFill>
        <p:spPr>
          <a:xfrm>
            <a:off x="7642237" y="-1"/>
            <a:ext cx="2187362" cy="6858000"/>
          </a:xfrm>
          <a:prstGeom prst="rect">
            <a:avLst/>
          </a:prstGeom>
        </p:spPr>
      </p:pic>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369992" y="1251136"/>
            <a:ext cx="4397153" cy="221176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flipV="1">
            <a:off x="3359472" y="2942897"/>
            <a:ext cx="4481245" cy="220801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flipV="1">
            <a:off x="3741683" y="5528441"/>
            <a:ext cx="4099034" cy="952142"/>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472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solidFill>
                  <a:schemeClr val="bg1"/>
                </a:solidFill>
              </a:rPr>
              <a:t>Integration datasets describe data that is persisted. Once a dataset is defined, it can be used in pipelines and sources of data or as sinks of data. </a:t>
            </a:r>
            <a:endParaRPr lang="en-US" sz="1100" dirty="0">
              <a:solidFill>
                <a:schemeClr val="bg1"/>
              </a:solidFill>
            </a:endParaRPr>
          </a:p>
        </p:txBody>
      </p:sp>
      <p:grpSp>
        <p:nvGrpSpPr>
          <p:cNvPr id="10" name="Group 9">
            <a:extLst>
              <a:ext uri="{FF2B5EF4-FFF2-40B4-BE49-F238E27FC236}">
                <a16:creationId xmlns:a16="http://schemas.microsoft.com/office/drawing/2014/main" id="{2AF5E8F5-E122-4974-9116-4FBE6D6E1870}"/>
              </a:ext>
            </a:extLst>
          </p:cNvPr>
          <p:cNvGrpSpPr/>
          <p:nvPr/>
        </p:nvGrpSpPr>
        <p:grpSpPr>
          <a:xfrm>
            <a:off x="0" y="277666"/>
            <a:ext cx="7062952" cy="729391"/>
            <a:chOff x="0" y="1540386"/>
            <a:chExt cx="4751388" cy="729391"/>
          </a:xfrm>
        </p:grpSpPr>
        <p:sp>
          <p:nvSpPr>
            <p:cNvPr id="11" name="Title 1">
              <a:extLst>
                <a:ext uri="{FF2B5EF4-FFF2-40B4-BE49-F238E27FC236}">
                  <a16:creationId xmlns:a16="http://schemas.microsoft.com/office/drawing/2014/main" id="{B8B3A0D5-9EBD-475F-9AAE-83ED8CFE79D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datasets</a:t>
              </a:r>
            </a:p>
          </p:txBody>
        </p:sp>
        <p:cxnSp>
          <p:nvCxnSpPr>
            <p:cNvPr id="12" name="Straight Connector 11">
              <a:extLst>
                <a:ext uri="{FF2B5EF4-FFF2-40B4-BE49-F238E27FC236}">
                  <a16:creationId xmlns:a16="http://schemas.microsoft.com/office/drawing/2014/main" id="{55C453A1-A8B1-4BD6-81A5-22BEDF91C7C8}"/>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6" name="Picture 5">
            <a:extLst>
              <a:ext uri="{FF2B5EF4-FFF2-40B4-BE49-F238E27FC236}">
                <a16:creationId xmlns:a16="http://schemas.microsoft.com/office/drawing/2014/main" id="{12FCE8B1-E12E-438C-9914-E7886746D407}"/>
              </a:ext>
            </a:extLst>
          </p:cNvPr>
          <p:cNvPicPr>
            <a:picLocks noChangeAspect="1"/>
          </p:cNvPicPr>
          <p:nvPr/>
        </p:nvPicPr>
        <p:blipFill>
          <a:blip r:embed="rId2"/>
          <a:stretch>
            <a:fillRect/>
          </a:stretch>
        </p:blipFill>
        <p:spPr>
          <a:xfrm>
            <a:off x="615611" y="2071608"/>
            <a:ext cx="2516719" cy="4627812"/>
          </a:xfrm>
          <a:prstGeom prst="rect">
            <a:avLst/>
          </a:prstGeom>
        </p:spPr>
      </p:pic>
      <p:sp>
        <p:nvSpPr>
          <p:cNvPr id="15" name="Rectangle 14">
            <a:extLst>
              <a:ext uri="{FF2B5EF4-FFF2-40B4-BE49-F238E27FC236}">
                <a16:creationId xmlns:a16="http://schemas.microsoft.com/office/drawing/2014/main" id="{5B1CDCFF-C9AE-4B4D-891B-7AF0FB33D22B}"/>
              </a:ext>
            </a:extLst>
          </p:cNvPr>
          <p:cNvSpPr/>
          <p:nvPr/>
        </p:nvSpPr>
        <p:spPr bwMode="auto">
          <a:xfrm>
            <a:off x="714142" y="6407622"/>
            <a:ext cx="2302327" cy="2917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2BBD0FD8-709A-4FC0-A0DF-7EA1B3F04795}"/>
              </a:ext>
            </a:extLst>
          </p:cNvPr>
          <p:cNvPicPr>
            <a:picLocks noChangeAspect="1"/>
          </p:cNvPicPr>
          <p:nvPr/>
        </p:nvPicPr>
        <p:blipFill>
          <a:blip r:embed="rId3"/>
          <a:stretch>
            <a:fillRect/>
          </a:stretch>
        </p:blipFill>
        <p:spPr>
          <a:xfrm>
            <a:off x="4355782" y="2405582"/>
            <a:ext cx="6518933" cy="3827470"/>
          </a:xfrm>
          <a:prstGeom prst="rect">
            <a:avLst/>
          </a:prstGeom>
        </p:spPr>
      </p:pic>
      <p:cxnSp>
        <p:nvCxnSpPr>
          <p:cNvPr id="16" name="Straight Arrow Connector 15">
            <a:extLst>
              <a:ext uri="{FF2B5EF4-FFF2-40B4-BE49-F238E27FC236}">
                <a16:creationId xmlns:a16="http://schemas.microsoft.com/office/drawing/2014/main" id="{318BA5D2-508E-44C2-BABE-A72998637941}"/>
              </a:ext>
            </a:extLst>
          </p:cNvPr>
          <p:cNvCxnSpPr>
            <a:cxnSpLocks/>
          </p:cNvCxnSpPr>
          <p:nvPr/>
        </p:nvCxnSpPr>
        <p:spPr>
          <a:xfrm flipV="1">
            <a:off x="2827283" y="4834759"/>
            <a:ext cx="1671145" cy="1745575"/>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bg1"/>
                </a:solidFill>
                <a:latin typeface="+mj-lt"/>
              </a:rPr>
              <a:t>Overview</a:t>
            </a:r>
          </a:p>
          <a:p>
            <a:r>
              <a:rPr lang="en-US" sz="1600" dirty="0">
                <a:solidFill>
                  <a:schemeClr val="bg1"/>
                </a:solidFill>
              </a:rPr>
              <a:t>It provides development experience to query, analyze, model data</a:t>
            </a:r>
          </a:p>
          <a:p>
            <a:endParaRPr lang="en-US" sz="1800" dirty="0">
              <a:solidFill>
                <a:schemeClr val="bg1"/>
              </a:solidFill>
              <a:latin typeface="+mj-lt"/>
            </a:endParaRPr>
          </a:p>
          <a:p>
            <a:r>
              <a:rPr lang="en-US" sz="1800" dirty="0">
                <a:solidFill>
                  <a:schemeClr val="bg1"/>
                </a:solidFill>
                <a:latin typeface="+mj-lt"/>
              </a:rPr>
              <a:t>Benefits</a:t>
            </a:r>
          </a:p>
          <a:p>
            <a:r>
              <a:rPr lang="en-US" sz="1600" dirty="0">
                <a:solidFill>
                  <a:schemeClr val="bg1"/>
                </a:solidFill>
              </a:rPr>
              <a:t>Multiple languages to analyze data under one umbrella </a:t>
            </a:r>
          </a:p>
          <a:p>
            <a:r>
              <a:rPr lang="en-US" sz="1600" dirty="0">
                <a:solidFill>
                  <a:schemeClr val="bg1"/>
                </a:solidFill>
              </a:rPr>
              <a:t>Switch over notebooks and scripts without loosing content</a:t>
            </a:r>
          </a:p>
          <a:p>
            <a:r>
              <a:rPr lang="en-US" sz="1600" dirty="0">
                <a:solidFill>
                  <a:schemeClr val="bg1"/>
                </a:solidFill>
              </a:rPr>
              <a:t>Code intellisense offers reliable code development</a:t>
            </a:r>
          </a:p>
          <a:p>
            <a:r>
              <a:rPr lang="en-US" sz="1600" dirty="0">
                <a:solidFill>
                  <a:schemeClr val="bg1"/>
                </a:solidFill>
              </a:rPr>
              <a:t>Create insightful visualizations </a:t>
            </a:r>
          </a:p>
          <a:p>
            <a:r>
              <a:rPr lang="en-US" sz="1600" dirty="0">
                <a:solidFill>
                  <a:schemeClr val="bg1"/>
                </a:solidFill>
              </a:rPr>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grpSp>
        <p:nvGrpSpPr>
          <p:cNvPr id="8" name="Group 7">
            <a:extLst>
              <a:ext uri="{FF2B5EF4-FFF2-40B4-BE49-F238E27FC236}">
                <a16:creationId xmlns:a16="http://schemas.microsoft.com/office/drawing/2014/main" id="{DC21EAA1-D6D7-4608-8349-91A130AC5383}"/>
              </a:ext>
            </a:extLst>
          </p:cNvPr>
          <p:cNvGrpSpPr/>
          <p:nvPr/>
        </p:nvGrpSpPr>
        <p:grpSpPr>
          <a:xfrm>
            <a:off x="0" y="277666"/>
            <a:ext cx="7062952" cy="729391"/>
            <a:chOff x="0" y="1540386"/>
            <a:chExt cx="4751388" cy="729391"/>
          </a:xfrm>
        </p:grpSpPr>
        <p:sp>
          <p:nvSpPr>
            <p:cNvPr id="9" name="Title 1">
              <a:extLst>
                <a:ext uri="{FF2B5EF4-FFF2-40B4-BE49-F238E27FC236}">
                  <a16:creationId xmlns:a16="http://schemas.microsoft.com/office/drawing/2014/main" id="{A904EF7D-8BD8-4777-BA5A-2FA32109ADD3}"/>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a:t>
              </a:r>
            </a:p>
          </p:txBody>
        </p:sp>
        <p:cxnSp>
          <p:nvCxnSpPr>
            <p:cNvPr id="10" name="Straight Connector 9">
              <a:extLst>
                <a:ext uri="{FF2B5EF4-FFF2-40B4-BE49-F238E27FC236}">
                  <a16:creationId xmlns:a16="http://schemas.microsoft.com/office/drawing/2014/main" id="{3DBDCE04-9322-442E-841A-D1BFFAD0F1FB}"/>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57273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7259568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Synapse Analytics 101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End of Day 1</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84">
            <a:extLst>
              <a:ext uri="{FF2B5EF4-FFF2-40B4-BE49-F238E27FC236}">
                <a16:creationId xmlns:a16="http://schemas.microsoft.com/office/drawing/2014/main" id="{4966EFC7-5C76-A94B-BD1E-C601A2A160A9}"/>
              </a:ext>
            </a:extLst>
          </p:cNvPr>
          <p:cNvSpPr txBox="1">
            <a:spLocks/>
          </p:cNvSpPr>
          <p:nvPr/>
        </p:nvSpPr>
        <p:spPr>
          <a:xfrm>
            <a:off x="7028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D6351C3-4E67-4B38-9881-AB54E120C916}"/>
              </a:ext>
            </a:extLst>
          </p:cNvPr>
          <p:cNvSpPr txBox="1">
            <a:spLocks/>
          </p:cNvSpPr>
          <p:nvPr/>
        </p:nvSpPr>
        <p:spPr>
          <a:xfrm>
            <a:off x="588262" y="2504412"/>
            <a:ext cx="4163125" cy="20928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lumMod val="75000"/>
                  </a:srgbClr>
                </a:solidFill>
                <a:effectLst/>
                <a:uLnTx/>
                <a:uFillTx/>
                <a:latin typeface="Segoe UI Semibold"/>
                <a:ea typeface="+mn-ea"/>
                <a:cs typeface="Segoe UI" panose="020B0502040204020203" pitchFamily="34" charset="0"/>
              </a:rPr>
              <a:t>SQL Editor</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114300"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Automatic code completion (</a:t>
            </a:r>
            <a:r>
              <a:rPr kumimoji="0" lang="en-US" sz="1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Intellisense</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0" marR="0" lvl="0" indent="0" algn="l" defTabSz="114300"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Script collaboration within the Workspace</a:t>
            </a:r>
          </a:p>
          <a:p>
            <a:pPr marL="0" marR="0" lvl="0" indent="0" algn="l" defTabSz="114300"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visualizations</a:t>
            </a:r>
          </a:p>
          <a:p>
            <a:pPr marL="0" marR="0" lvl="0" indent="0" algn="l" defTabSz="114300"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Easily switch between clusters</a:t>
            </a:r>
          </a:p>
        </p:txBody>
      </p:sp>
      <p:grpSp>
        <p:nvGrpSpPr>
          <p:cNvPr id="2" name="Group 1">
            <a:extLst>
              <a:ext uri="{FF2B5EF4-FFF2-40B4-BE49-F238E27FC236}">
                <a16:creationId xmlns:a16="http://schemas.microsoft.com/office/drawing/2014/main" id="{5BBEFE47-6D21-40AC-85FA-EF4767DECE2A}"/>
              </a:ext>
            </a:extLst>
          </p:cNvPr>
          <p:cNvGrpSpPr/>
          <p:nvPr/>
        </p:nvGrpSpPr>
        <p:grpSpPr>
          <a:xfrm>
            <a:off x="0" y="1540386"/>
            <a:ext cx="5560730" cy="729391"/>
            <a:chOff x="0" y="1540386"/>
            <a:chExt cx="4751388" cy="729391"/>
          </a:xfrm>
        </p:grpSpPr>
        <p:sp>
          <p:nvSpPr>
            <p:cNvPr id="14" name="Title 1">
              <a:extLst>
                <a:ext uri="{FF2B5EF4-FFF2-40B4-BE49-F238E27FC236}">
                  <a16:creationId xmlns:a16="http://schemas.microsoft.com/office/drawing/2014/main" id="{2452A579-A624-4557-89CA-868C7D9DB67D}"/>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SQL scripts</a:t>
              </a:r>
            </a:p>
          </p:txBody>
        </p:sp>
        <p:cxnSp>
          <p:nvCxnSpPr>
            <p:cNvPr id="16" name="Straight Connector 15">
              <a:extLst>
                <a:ext uri="{FF2B5EF4-FFF2-40B4-BE49-F238E27FC236}">
                  <a16:creationId xmlns:a16="http://schemas.microsoft.com/office/drawing/2014/main" id="{89B69638-8C83-4605-B9DA-8814A833F51A}"/>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grpSp>
        <p:nvGrpSpPr>
          <p:cNvPr id="4" name="Group 3">
            <a:extLst>
              <a:ext uri="{FF2B5EF4-FFF2-40B4-BE49-F238E27FC236}">
                <a16:creationId xmlns:a16="http://schemas.microsoft.com/office/drawing/2014/main" id="{78FC66E1-79E6-4920-8B9B-0BCA7E8956A3}"/>
              </a:ext>
            </a:extLst>
          </p:cNvPr>
          <p:cNvGrpSpPr/>
          <p:nvPr/>
        </p:nvGrpSpPr>
        <p:grpSpPr>
          <a:xfrm>
            <a:off x="5589182" y="701749"/>
            <a:ext cx="8987430" cy="4963914"/>
            <a:chOff x="5589182" y="701749"/>
            <a:chExt cx="8987430" cy="4963914"/>
          </a:xfrm>
        </p:grpSpPr>
        <p:sp>
          <p:nvSpPr>
            <p:cNvPr id="9" name="Rectangle 8">
              <a:extLst>
                <a:ext uri="{FF2B5EF4-FFF2-40B4-BE49-F238E27FC236}">
                  <a16:creationId xmlns:a16="http://schemas.microsoft.com/office/drawing/2014/main" id="{2863AE89-71A3-433B-9763-4687D876A59C}"/>
                </a:ext>
              </a:extLst>
            </p:cNvPr>
            <p:cNvSpPr/>
            <p:nvPr/>
          </p:nvSpPr>
          <p:spPr bwMode="auto">
            <a:xfrm>
              <a:off x="9796182" y="2622176"/>
              <a:ext cx="4780430" cy="27126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330AFF0-0DF7-41A3-BBC1-624D3F6AC465}"/>
                </a:ext>
              </a:extLst>
            </p:cNvPr>
            <p:cNvPicPr>
              <a:picLocks noChangeAspect="1"/>
            </p:cNvPicPr>
            <p:nvPr/>
          </p:nvPicPr>
          <p:blipFill rotWithShape="1">
            <a:blip r:embed="rId3">
              <a:alphaModFix/>
            </a:blip>
            <a:srcRect r="53045"/>
            <a:stretch/>
          </p:blipFill>
          <p:spPr>
            <a:xfrm>
              <a:off x="7852242" y="1316103"/>
              <a:ext cx="1915488" cy="3929429"/>
            </a:xfrm>
            <a:prstGeom prst="rect">
              <a:avLst/>
            </a:prstGeom>
            <a:ln>
              <a:noFill/>
            </a:ln>
          </p:spPr>
        </p:pic>
        <p:pic>
          <p:nvPicPr>
            <p:cNvPr id="11" name="Picture 10">
              <a:extLst>
                <a:ext uri="{FF2B5EF4-FFF2-40B4-BE49-F238E27FC236}">
                  <a16:creationId xmlns:a16="http://schemas.microsoft.com/office/drawing/2014/main" id="{009596E6-C3B3-4407-86F4-679489322F46}"/>
                </a:ext>
              </a:extLst>
            </p:cNvPr>
            <p:cNvPicPr>
              <a:picLocks noChangeAspect="1"/>
            </p:cNvPicPr>
            <p:nvPr/>
          </p:nvPicPr>
          <p:blipFill rotWithShape="1">
            <a:blip r:embed="rId3">
              <a:alphaModFix/>
            </a:blip>
            <a:srcRect l="47653" t="33238"/>
            <a:stretch/>
          </p:blipFill>
          <p:spPr>
            <a:xfrm>
              <a:off x="9796182" y="2622176"/>
              <a:ext cx="2135468" cy="2623356"/>
            </a:xfrm>
            <a:prstGeom prst="rect">
              <a:avLst/>
            </a:prstGeom>
            <a:ln>
              <a:noFill/>
            </a:ln>
          </p:spPr>
        </p:pic>
        <p:pic>
          <p:nvPicPr>
            <p:cNvPr id="3" name="Picture 2" descr="Graphical user interface, text, application, email&#10;&#10;Description automatically generated">
              <a:extLst>
                <a:ext uri="{FF2B5EF4-FFF2-40B4-BE49-F238E27FC236}">
                  <a16:creationId xmlns:a16="http://schemas.microsoft.com/office/drawing/2014/main" id="{17B37C7C-237D-4975-95B4-595572E65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220" y="1068859"/>
              <a:ext cx="7482840" cy="4289526"/>
            </a:xfrm>
            <a:prstGeom prst="rect">
              <a:avLst/>
            </a:prstGeom>
          </p:spPr>
        </p:pic>
        <p:pic>
          <p:nvPicPr>
            <p:cNvPr id="12" name="Picture 11">
              <a:extLst>
                <a:ext uri="{FF2B5EF4-FFF2-40B4-BE49-F238E27FC236}">
                  <a16:creationId xmlns:a16="http://schemas.microsoft.com/office/drawing/2014/main" id="{FAE7C55D-78E9-49C5-B199-23C4EC4C20EA}"/>
                </a:ext>
              </a:extLst>
            </p:cNvPr>
            <p:cNvPicPr>
              <a:picLocks noChangeAspect="1"/>
            </p:cNvPicPr>
            <p:nvPr/>
          </p:nvPicPr>
          <p:blipFill rotWithShape="1">
            <a:blip r:embed="rId5">
              <a:extLst>
                <a:ext uri="{28A0092B-C50C-407E-A947-70E740481C1C}">
                  <a14:useLocalDpi xmlns:a14="http://schemas.microsoft.com/office/drawing/2010/main" val="0"/>
                </a:ext>
              </a:extLst>
            </a:blip>
            <a:srcRect l="27180" t="5361" r="27180" b="37190"/>
            <a:stretch/>
          </p:blipFill>
          <p:spPr>
            <a:xfrm>
              <a:off x="5589182" y="701749"/>
              <a:ext cx="7021032" cy="4963914"/>
            </a:xfrm>
            <a:prstGeom prst="rect">
              <a:avLst/>
            </a:prstGeom>
          </p:spPr>
        </p:pic>
      </p:grpSp>
    </p:spTree>
    <p:extLst>
      <p:ext uri="{BB962C8B-B14F-4D97-AF65-F5344CB8AC3E}">
        <p14:creationId xmlns:p14="http://schemas.microsoft.com/office/powerpoint/2010/main" val="55671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2" presetClass="entr" presetSubtype="2" decel="100000" fill="hold" nodeType="withEffect">
                                  <p:stCondLst>
                                    <p:cond delay="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DA79DC-FE60-4822-A88F-0E91677A05D8}"/>
              </a:ext>
            </a:extLst>
          </p:cNvPr>
          <p:cNvPicPr>
            <a:picLocks noChangeAspect="1"/>
          </p:cNvPicPr>
          <p:nvPr/>
        </p:nvPicPr>
        <p:blipFill>
          <a:blip r:embed="rId2"/>
          <a:stretch>
            <a:fillRect/>
          </a:stretch>
        </p:blipFill>
        <p:spPr>
          <a:xfrm>
            <a:off x="263676" y="2080727"/>
            <a:ext cx="7441818" cy="4684077"/>
          </a:xfrm>
          <a:prstGeom prst="rect">
            <a:avLst/>
          </a:prstGeom>
        </p:spPr>
      </p:pic>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bg1"/>
                </a:solidFill>
                <a:latin typeface="+mj-lt"/>
              </a:rPr>
              <a:t>SQL Script</a:t>
            </a:r>
          </a:p>
          <a:p>
            <a:pPr>
              <a:spcAft>
                <a:spcPts val="1000"/>
              </a:spcAft>
            </a:pPr>
            <a:r>
              <a:rPr lang="en-US" sz="1600" dirty="0">
                <a:solidFill>
                  <a:schemeClr val="bg1"/>
                </a:solidFill>
              </a:rPr>
              <a:t>View results in Table or Chart form and export results in several popular formats</a:t>
            </a:r>
          </a:p>
          <a:p>
            <a:endParaRPr lang="en-US" sz="1800" dirty="0">
              <a:solidFill>
                <a:schemeClr val="tx2"/>
              </a:solidFill>
              <a:latin typeface="+mj-lt"/>
            </a:endParaRPr>
          </a:p>
        </p:txBody>
      </p:sp>
      <p:sp>
        <p:nvSpPr>
          <p:cNvPr id="12" name="Rectangle 11">
            <a:extLst>
              <a:ext uri="{FF2B5EF4-FFF2-40B4-BE49-F238E27FC236}">
                <a16:creationId xmlns:a16="http://schemas.microsoft.com/office/drawing/2014/main" id="{42DB2BA5-5551-4CC0-9F32-8399E80826EB}"/>
              </a:ext>
            </a:extLst>
          </p:cNvPr>
          <p:cNvSpPr/>
          <p:nvPr/>
        </p:nvSpPr>
        <p:spPr bwMode="auto">
          <a:xfrm>
            <a:off x="294291" y="4089947"/>
            <a:ext cx="2711668" cy="29286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845ADA4-468C-4F7B-B78B-3263084024D1}"/>
              </a:ext>
            </a:extLst>
          </p:cNvPr>
          <p:cNvGrpSpPr/>
          <p:nvPr/>
        </p:nvGrpSpPr>
        <p:grpSpPr>
          <a:xfrm>
            <a:off x="0" y="159289"/>
            <a:ext cx="5560730" cy="729391"/>
            <a:chOff x="0" y="1540386"/>
            <a:chExt cx="4751388" cy="729391"/>
          </a:xfrm>
        </p:grpSpPr>
        <p:sp>
          <p:nvSpPr>
            <p:cNvPr id="16" name="Title 1">
              <a:extLst>
                <a:ext uri="{FF2B5EF4-FFF2-40B4-BE49-F238E27FC236}">
                  <a16:creationId xmlns:a16="http://schemas.microsoft.com/office/drawing/2014/main" id="{FF112559-175E-4207-8DDE-E6884053AFEE}"/>
                </a:ext>
              </a:extLst>
            </p:cNvPr>
            <p:cNvSpPr txBox="1">
              <a:spLocks/>
            </p:cNvSpPr>
            <p:nvPr/>
          </p:nvSpPr>
          <p:spPr>
            <a:xfrm>
              <a:off x="188593" y="1540386"/>
              <a:ext cx="45627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Develop Hub – SQL scripts</a:t>
              </a:r>
            </a:p>
          </p:txBody>
        </p:sp>
        <p:cxnSp>
          <p:nvCxnSpPr>
            <p:cNvPr id="17" name="Straight Connector 16">
              <a:extLst>
                <a:ext uri="{FF2B5EF4-FFF2-40B4-BE49-F238E27FC236}">
                  <a16:creationId xmlns:a16="http://schemas.microsoft.com/office/drawing/2014/main" id="{AF1C9608-5C57-45EF-A8E1-B24731A1BF20}"/>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23" name="Picture 22">
            <a:extLst>
              <a:ext uri="{FF2B5EF4-FFF2-40B4-BE49-F238E27FC236}">
                <a16:creationId xmlns:a16="http://schemas.microsoft.com/office/drawing/2014/main" id="{DE3F7AC8-F022-460A-A301-F9B7D1342565}"/>
              </a:ext>
            </a:extLst>
          </p:cNvPr>
          <p:cNvPicPr>
            <a:picLocks noChangeAspect="1"/>
          </p:cNvPicPr>
          <p:nvPr/>
        </p:nvPicPr>
        <p:blipFill>
          <a:blip r:embed="rId3"/>
          <a:stretch>
            <a:fillRect/>
          </a:stretch>
        </p:blipFill>
        <p:spPr>
          <a:xfrm>
            <a:off x="5667294" y="526230"/>
            <a:ext cx="6327624" cy="4049800"/>
          </a:xfrm>
          <a:prstGeom prst="rect">
            <a:avLst/>
          </a:prstGeom>
          <a:ln>
            <a:solidFill>
              <a:srgbClr val="000000"/>
            </a:solidFill>
          </a:ln>
        </p:spPr>
      </p:pic>
      <p:pic>
        <p:nvPicPr>
          <p:cNvPr id="19" name="Picture 18">
            <a:extLst>
              <a:ext uri="{FF2B5EF4-FFF2-40B4-BE49-F238E27FC236}">
                <a16:creationId xmlns:a16="http://schemas.microsoft.com/office/drawing/2014/main" id="{13E45F33-268C-495B-8E11-ECFA30FC02FE}"/>
              </a:ext>
            </a:extLst>
          </p:cNvPr>
          <p:cNvPicPr>
            <a:picLocks noChangeAspect="1"/>
          </p:cNvPicPr>
          <p:nvPr/>
        </p:nvPicPr>
        <p:blipFill>
          <a:blip r:embed="rId4"/>
          <a:stretch>
            <a:fillRect/>
          </a:stretch>
        </p:blipFill>
        <p:spPr>
          <a:xfrm>
            <a:off x="3796681" y="3841946"/>
            <a:ext cx="4380073" cy="2388157"/>
          </a:xfrm>
          <a:prstGeom prst="rect">
            <a:avLst/>
          </a:prstGeom>
          <a:ln>
            <a:solidFill>
              <a:srgbClr val="000000"/>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241554" y="4023331"/>
            <a:ext cx="1699570" cy="16494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3005959" y="4209090"/>
            <a:ext cx="323559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21C819D-C9D7-4676-A56E-DC94D3758BE0}"/>
              </a:ext>
            </a:extLst>
          </p:cNvPr>
          <p:cNvSpPr/>
          <p:nvPr/>
        </p:nvSpPr>
        <p:spPr bwMode="auto">
          <a:xfrm>
            <a:off x="5667294" y="2254012"/>
            <a:ext cx="1366742" cy="24334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74156422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6:35-7:00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Synapse Analytics 101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7:00-7:15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7:15-7:30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9:30-9:45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10:30-11:30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End of Day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Announcements</a:t>
                </a:r>
              </a:p>
            </p:txBody>
          </p:sp>
        </p:grpSp>
      </p:grpSp>
    </p:spTree>
    <p:extLst>
      <p:ext uri="{BB962C8B-B14F-4D97-AF65-F5344CB8AC3E}">
        <p14:creationId xmlns:p14="http://schemas.microsoft.com/office/powerpoint/2010/main" val="9242554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523768"/>
          </a:xfrm>
        </p:spPr>
        <p:txBody>
          <a:bodyPr anchor="t"/>
          <a:lstStyle/>
          <a:p>
            <a:br>
              <a:rPr lang="en-US" sz="4800" dirty="0"/>
            </a:br>
            <a:r>
              <a:rPr lang="en-US" sz="4800" dirty="0"/>
              <a:t>Azure Synapse Analytics 101</a:t>
            </a:r>
            <a:br>
              <a:rPr lang="en-US" sz="4800" dirty="0"/>
            </a:br>
            <a:r>
              <a:rPr lang="en-US" sz="2800" spc="0" dirty="0">
                <a:solidFill>
                  <a:srgbClr val="50E6FF"/>
                </a:solidFill>
              </a:rPr>
              <a:t>Limitless analytics service with </a:t>
            </a:r>
            <a:br>
              <a:rPr lang="en-US" sz="2800" spc="0" dirty="0">
                <a:solidFill>
                  <a:srgbClr val="50E6FF"/>
                </a:solidFill>
              </a:rPr>
            </a:br>
            <a:r>
              <a:rPr lang="en-US" sz="2800" spc="0" dirty="0">
                <a:solidFill>
                  <a:srgbClr val="50E6FF"/>
                </a:solidFill>
              </a:rPr>
              <a:t>unmatched time to insight</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84">
            <a:extLst>
              <a:ext uri="{FF2B5EF4-FFF2-40B4-BE49-F238E27FC236}">
                <a16:creationId xmlns:a16="http://schemas.microsoft.com/office/drawing/2014/main" id="{4966EFC7-5C76-A94B-BD1E-C601A2A160A9}"/>
              </a:ext>
            </a:extLst>
          </p:cNvPr>
          <p:cNvSpPr txBox="1">
            <a:spLocks/>
          </p:cNvSpPr>
          <p:nvPr/>
        </p:nvSpPr>
        <p:spPr>
          <a:xfrm>
            <a:off x="7028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D6351C3-4E67-4B38-9881-AB54E120C916}"/>
              </a:ext>
            </a:extLst>
          </p:cNvPr>
          <p:cNvSpPr txBox="1">
            <a:spLocks/>
          </p:cNvSpPr>
          <p:nvPr/>
        </p:nvSpPr>
        <p:spPr>
          <a:xfrm>
            <a:off x="588262" y="2504412"/>
            <a:ext cx="4163125" cy="9694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lumMod val="75000"/>
                  </a:srgbClr>
                </a:solidFill>
                <a:effectLst/>
                <a:uLnTx/>
                <a:uFillTx/>
                <a:latin typeface="Segoe UI Semibold"/>
                <a:ea typeface="+mn-ea"/>
                <a:cs typeface="Segoe UI" panose="020B0502040204020203" pitchFamily="34" charset="0"/>
              </a:rPr>
              <a:t>Unified workspace</a:t>
            </a: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a:p>
            <a:pPr lvl="0" defTabSz="114300">
              <a:spcAft>
                <a:spcPts val="600"/>
              </a:spcAft>
              <a:defRPr/>
            </a:pPr>
            <a:r>
              <a:rPr lang="en-US" sz="1400" dirty="0">
                <a:solidFill>
                  <a:srgbClr val="FFFFFF"/>
                </a:solidFill>
                <a:latin typeface="Segoe UI"/>
              </a:rPr>
              <a:t>A single place for Data Engineers, Data Scientists, and IT Pros to collaborate on enterprise analytics</a:t>
            </a:r>
          </a:p>
        </p:txBody>
      </p:sp>
      <p:grpSp>
        <p:nvGrpSpPr>
          <p:cNvPr id="2" name="Group 1">
            <a:extLst>
              <a:ext uri="{FF2B5EF4-FFF2-40B4-BE49-F238E27FC236}">
                <a16:creationId xmlns:a16="http://schemas.microsoft.com/office/drawing/2014/main" id="{5BBEFE47-6D21-40AC-85FA-EF4767DECE2A}"/>
              </a:ext>
            </a:extLst>
          </p:cNvPr>
          <p:cNvGrpSpPr/>
          <p:nvPr/>
        </p:nvGrpSpPr>
        <p:grpSpPr>
          <a:xfrm>
            <a:off x="0" y="1540386"/>
            <a:ext cx="4751388" cy="729391"/>
            <a:chOff x="0" y="1540386"/>
            <a:chExt cx="4751388" cy="729391"/>
          </a:xfrm>
        </p:grpSpPr>
        <p:sp>
          <p:nvSpPr>
            <p:cNvPr id="14" name="Title 1">
              <a:extLst>
                <a:ext uri="{FF2B5EF4-FFF2-40B4-BE49-F238E27FC236}">
                  <a16:creationId xmlns:a16="http://schemas.microsoft.com/office/drawing/2014/main" id="{2452A579-A624-4557-89CA-868C7D9DB67D}"/>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Synapse Studio</a:t>
              </a:r>
            </a:p>
          </p:txBody>
        </p:sp>
        <p:cxnSp>
          <p:nvCxnSpPr>
            <p:cNvPr id="16" name="Straight Connector 15">
              <a:extLst>
                <a:ext uri="{FF2B5EF4-FFF2-40B4-BE49-F238E27FC236}">
                  <a16:creationId xmlns:a16="http://schemas.microsoft.com/office/drawing/2014/main" id="{89B69638-8C83-4605-B9DA-8814A833F51A}"/>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grpSp>
        <p:nvGrpSpPr>
          <p:cNvPr id="4" name="Group 3">
            <a:extLst>
              <a:ext uri="{FF2B5EF4-FFF2-40B4-BE49-F238E27FC236}">
                <a16:creationId xmlns:a16="http://schemas.microsoft.com/office/drawing/2014/main" id="{78FC66E1-79E6-4920-8B9B-0BCA7E8956A3}"/>
              </a:ext>
            </a:extLst>
          </p:cNvPr>
          <p:cNvGrpSpPr/>
          <p:nvPr/>
        </p:nvGrpSpPr>
        <p:grpSpPr>
          <a:xfrm>
            <a:off x="5589182" y="701749"/>
            <a:ext cx="8987430" cy="4963914"/>
            <a:chOff x="5589182" y="701749"/>
            <a:chExt cx="8987430" cy="4963914"/>
          </a:xfrm>
        </p:grpSpPr>
        <p:sp>
          <p:nvSpPr>
            <p:cNvPr id="9" name="Rectangle 8">
              <a:extLst>
                <a:ext uri="{FF2B5EF4-FFF2-40B4-BE49-F238E27FC236}">
                  <a16:creationId xmlns:a16="http://schemas.microsoft.com/office/drawing/2014/main" id="{2863AE89-71A3-433B-9763-4687D876A59C}"/>
                </a:ext>
              </a:extLst>
            </p:cNvPr>
            <p:cNvSpPr/>
            <p:nvPr/>
          </p:nvSpPr>
          <p:spPr bwMode="auto">
            <a:xfrm>
              <a:off x="9796182" y="2622176"/>
              <a:ext cx="4780430" cy="27126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330AFF0-0DF7-41A3-BBC1-624D3F6AC465}"/>
                </a:ext>
              </a:extLst>
            </p:cNvPr>
            <p:cNvPicPr>
              <a:picLocks noChangeAspect="1"/>
            </p:cNvPicPr>
            <p:nvPr/>
          </p:nvPicPr>
          <p:blipFill rotWithShape="1">
            <a:blip r:embed="rId3">
              <a:alphaModFix/>
            </a:blip>
            <a:srcRect r="53045"/>
            <a:stretch/>
          </p:blipFill>
          <p:spPr>
            <a:xfrm>
              <a:off x="7852242" y="1316103"/>
              <a:ext cx="1915488" cy="3929429"/>
            </a:xfrm>
            <a:prstGeom prst="rect">
              <a:avLst/>
            </a:prstGeom>
            <a:ln>
              <a:noFill/>
            </a:ln>
          </p:spPr>
        </p:pic>
        <p:pic>
          <p:nvPicPr>
            <p:cNvPr id="11" name="Picture 10">
              <a:extLst>
                <a:ext uri="{FF2B5EF4-FFF2-40B4-BE49-F238E27FC236}">
                  <a16:creationId xmlns:a16="http://schemas.microsoft.com/office/drawing/2014/main" id="{009596E6-C3B3-4407-86F4-679489322F46}"/>
                </a:ext>
              </a:extLst>
            </p:cNvPr>
            <p:cNvPicPr>
              <a:picLocks noChangeAspect="1"/>
            </p:cNvPicPr>
            <p:nvPr/>
          </p:nvPicPr>
          <p:blipFill rotWithShape="1">
            <a:blip r:embed="rId3">
              <a:alphaModFix/>
            </a:blip>
            <a:srcRect l="47653" t="33238"/>
            <a:stretch/>
          </p:blipFill>
          <p:spPr>
            <a:xfrm>
              <a:off x="9796182" y="2622176"/>
              <a:ext cx="2135468" cy="2623356"/>
            </a:xfrm>
            <a:prstGeom prst="rect">
              <a:avLst/>
            </a:prstGeom>
            <a:ln>
              <a:noFill/>
            </a:ln>
          </p:spPr>
        </p:pic>
        <p:pic>
          <p:nvPicPr>
            <p:cNvPr id="3" name="Picture 2" descr="Graphical user interface, text, application, email&#10;&#10;Description automatically generated">
              <a:extLst>
                <a:ext uri="{FF2B5EF4-FFF2-40B4-BE49-F238E27FC236}">
                  <a16:creationId xmlns:a16="http://schemas.microsoft.com/office/drawing/2014/main" id="{17B37C7C-237D-4975-95B4-595572E65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220" y="1068859"/>
              <a:ext cx="7482840" cy="4289526"/>
            </a:xfrm>
            <a:prstGeom prst="rect">
              <a:avLst/>
            </a:prstGeom>
          </p:spPr>
        </p:pic>
        <p:pic>
          <p:nvPicPr>
            <p:cNvPr id="12" name="Picture 11">
              <a:extLst>
                <a:ext uri="{FF2B5EF4-FFF2-40B4-BE49-F238E27FC236}">
                  <a16:creationId xmlns:a16="http://schemas.microsoft.com/office/drawing/2014/main" id="{FAE7C55D-78E9-49C5-B199-23C4EC4C20EA}"/>
                </a:ext>
              </a:extLst>
            </p:cNvPr>
            <p:cNvPicPr>
              <a:picLocks noChangeAspect="1"/>
            </p:cNvPicPr>
            <p:nvPr/>
          </p:nvPicPr>
          <p:blipFill rotWithShape="1">
            <a:blip r:embed="rId5">
              <a:extLst>
                <a:ext uri="{28A0092B-C50C-407E-A947-70E740481C1C}">
                  <a14:useLocalDpi xmlns:a14="http://schemas.microsoft.com/office/drawing/2010/main" val="0"/>
                </a:ext>
              </a:extLst>
            </a:blip>
            <a:srcRect l="27180" t="5361" r="27180" b="37190"/>
            <a:stretch/>
          </p:blipFill>
          <p:spPr>
            <a:xfrm>
              <a:off x="5589182" y="701749"/>
              <a:ext cx="7021032" cy="4963914"/>
            </a:xfrm>
            <a:prstGeom prst="rect">
              <a:avLst/>
            </a:prstGeom>
          </p:spPr>
        </p:pic>
      </p:grpSp>
    </p:spTree>
    <p:extLst>
      <p:ext uri="{BB962C8B-B14F-4D97-AF65-F5344CB8AC3E}">
        <p14:creationId xmlns:p14="http://schemas.microsoft.com/office/powerpoint/2010/main" val="1499587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2" presetClass="entr" presetSubtype="2" decel="100000" fill="hold" nodeType="withEffect">
                                  <p:stCondLst>
                                    <p:cond delay="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solidFill>
                  <a:schemeClr val="bg1"/>
                </a:solidFill>
              </a:rPr>
              <a:t>Synapse Studio divided into </a:t>
            </a:r>
            <a:r>
              <a:rPr lang="en-US" sz="1800" b="1" dirty="0">
                <a:solidFill>
                  <a:schemeClr val="bg1"/>
                </a:solidFill>
              </a:rPr>
              <a:t>Activity hubs</a:t>
            </a:r>
            <a:r>
              <a:rPr lang="en-US" sz="1800" dirty="0">
                <a:solidFill>
                  <a:schemeClr val="bg1"/>
                </a:solidFill>
              </a:rPr>
              <a:t>.</a:t>
            </a:r>
          </a:p>
          <a:p>
            <a:pPr>
              <a:lnSpc>
                <a:spcPct val="100000"/>
              </a:lnSpc>
              <a:spcAft>
                <a:spcPts val="1000"/>
              </a:spcAft>
            </a:pPr>
            <a:r>
              <a:rPr lang="en-US" sz="1800" dirty="0">
                <a:solidFill>
                  <a:schemeClr val="bg1"/>
                </a:solidFill>
              </a:rPr>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grpSp>
        <p:nvGrpSpPr>
          <p:cNvPr id="29" name="Group 28">
            <a:extLst>
              <a:ext uri="{FF2B5EF4-FFF2-40B4-BE49-F238E27FC236}">
                <a16:creationId xmlns:a16="http://schemas.microsoft.com/office/drawing/2014/main" id="{EE727F53-CC39-43BB-953F-1B699E91EBB0}"/>
              </a:ext>
            </a:extLst>
          </p:cNvPr>
          <p:cNvGrpSpPr/>
          <p:nvPr/>
        </p:nvGrpSpPr>
        <p:grpSpPr>
          <a:xfrm>
            <a:off x="0" y="277666"/>
            <a:ext cx="4751388" cy="729391"/>
            <a:chOff x="0" y="1540386"/>
            <a:chExt cx="4751388" cy="729391"/>
          </a:xfrm>
        </p:grpSpPr>
        <p:sp>
          <p:nvSpPr>
            <p:cNvPr id="31" name="Title 1">
              <a:extLst>
                <a:ext uri="{FF2B5EF4-FFF2-40B4-BE49-F238E27FC236}">
                  <a16:creationId xmlns:a16="http://schemas.microsoft.com/office/drawing/2014/main" id="{C595682B-0AC1-4F5C-9E72-31BFF49D9C9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Synapse Studio</a:t>
              </a:r>
            </a:p>
          </p:txBody>
        </p:sp>
        <p:cxnSp>
          <p:nvCxnSpPr>
            <p:cNvPr id="32" name="Straight Connector 31">
              <a:extLst>
                <a:ext uri="{FF2B5EF4-FFF2-40B4-BE49-F238E27FC236}">
                  <a16:creationId xmlns:a16="http://schemas.microsoft.com/office/drawing/2014/main" id="{3702FAA9-6978-41F3-9D0B-6714603DDBD5}"/>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671605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730117"/>
          </a:xfrm>
        </p:spPr>
        <p:txBody>
          <a:bodyPr/>
          <a:lstStyle/>
          <a:p>
            <a:pPr>
              <a:lnSpc>
                <a:spcPct val="100000"/>
              </a:lnSpc>
              <a:spcAft>
                <a:spcPts val="1000"/>
              </a:spcAft>
            </a:pPr>
            <a:r>
              <a:rPr lang="en-US" sz="1800" dirty="0">
                <a:solidFill>
                  <a:schemeClr val="bg1"/>
                </a:solidFill>
              </a:rPr>
              <a:t>Ease of access to get updates, to switch workspace, to get notifications and to provide feedback</a:t>
            </a:r>
          </a:p>
          <a:p>
            <a:endParaRPr lang="en-US" sz="1800" b="1" dirty="0"/>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EE727F53-CC39-43BB-953F-1B699E91EBB0}"/>
              </a:ext>
            </a:extLst>
          </p:cNvPr>
          <p:cNvGrpSpPr/>
          <p:nvPr/>
        </p:nvGrpSpPr>
        <p:grpSpPr>
          <a:xfrm>
            <a:off x="0" y="277666"/>
            <a:ext cx="4751388" cy="729391"/>
            <a:chOff x="0" y="1540386"/>
            <a:chExt cx="4751388" cy="729391"/>
          </a:xfrm>
        </p:grpSpPr>
        <p:sp>
          <p:nvSpPr>
            <p:cNvPr id="31" name="Title 1">
              <a:extLst>
                <a:ext uri="{FF2B5EF4-FFF2-40B4-BE49-F238E27FC236}">
                  <a16:creationId xmlns:a16="http://schemas.microsoft.com/office/drawing/2014/main" id="{C595682B-0AC1-4F5C-9E72-31BFF49D9C9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Home hub</a:t>
              </a:r>
            </a:p>
          </p:txBody>
        </p:sp>
        <p:cxnSp>
          <p:nvCxnSpPr>
            <p:cNvPr id="32" name="Straight Connector 31">
              <a:extLst>
                <a:ext uri="{FF2B5EF4-FFF2-40B4-BE49-F238E27FC236}">
                  <a16:creationId xmlns:a16="http://schemas.microsoft.com/office/drawing/2014/main" id="{3702FAA9-6978-41F3-9D0B-6714603DDBD5}"/>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3" name="Picture 2">
            <a:extLst>
              <a:ext uri="{FF2B5EF4-FFF2-40B4-BE49-F238E27FC236}">
                <a16:creationId xmlns:a16="http://schemas.microsoft.com/office/drawing/2014/main" id="{5859BCBE-20D5-4783-B183-C04AEBA4D76F}"/>
              </a:ext>
            </a:extLst>
          </p:cNvPr>
          <p:cNvPicPr>
            <a:picLocks noChangeAspect="1"/>
          </p:cNvPicPr>
          <p:nvPr/>
        </p:nvPicPr>
        <p:blipFill>
          <a:blip r:embed="rId3"/>
          <a:stretch>
            <a:fillRect/>
          </a:stretch>
        </p:blipFill>
        <p:spPr>
          <a:xfrm>
            <a:off x="896156" y="1860031"/>
            <a:ext cx="10655240" cy="4865801"/>
          </a:xfrm>
          <a:prstGeom prst="rect">
            <a:avLst/>
          </a:prstGeom>
        </p:spPr>
      </p:pic>
      <p:sp>
        <p:nvSpPr>
          <p:cNvPr id="34" name="Rectangle 33">
            <a:extLst>
              <a:ext uri="{FF2B5EF4-FFF2-40B4-BE49-F238E27FC236}">
                <a16:creationId xmlns:a16="http://schemas.microsoft.com/office/drawing/2014/main" id="{80B6E07C-FFBC-4CF8-A463-BFB011471F46}"/>
              </a:ext>
            </a:extLst>
          </p:cNvPr>
          <p:cNvSpPr/>
          <p:nvPr/>
        </p:nvSpPr>
        <p:spPr bwMode="auto">
          <a:xfrm>
            <a:off x="5747199" y="2907541"/>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cxnSp>
        <p:nvCxnSpPr>
          <p:cNvPr id="35" name="Straight Arrow Connector 34">
            <a:extLst>
              <a:ext uri="{FF2B5EF4-FFF2-40B4-BE49-F238E27FC236}">
                <a16:creationId xmlns:a16="http://schemas.microsoft.com/office/drawing/2014/main" id="{649931C7-518B-41C8-8960-138102845E78}"/>
              </a:ext>
            </a:extLst>
          </p:cNvPr>
          <p:cNvCxnSpPr>
            <a:cxnSpLocks/>
            <a:stCxn id="41" idx="0"/>
            <a:endCxn id="40" idx="1"/>
          </p:cNvCxnSpPr>
          <p:nvPr/>
        </p:nvCxnSpPr>
        <p:spPr>
          <a:xfrm flipV="1">
            <a:off x="4950217" y="1994256"/>
            <a:ext cx="3839925" cy="92006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5768ABF-2C96-4FB1-8B49-7DF84BA8DEA0}"/>
              </a:ext>
            </a:extLst>
          </p:cNvPr>
          <p:cNvSpPr/>
          <p:nvPr/>
        </p:nvSpPr>
        <p:spPr bwMode="auto">
          <a:xfrm>
            <a:off x="8869433" y="2907541"/>
            <a:ext cx="1313150" cy="7008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Help</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 Center</a:t>
            </a:r>
          </a:p>
        </p:txBody>
      </p:sp>
      <p:sp>
        <p:nvSpPr>
          <p:cNvPr id="37" name="Rectangle 36">
            <a:extLst>
              <a:ext uri="{FF2B5EF4-FFF2-40B4-BE49-F238E27FC236}">
                <a16:creationId xmlns:a16="http://schemas.microsoft.com/office/drawing/2014/main" id="{88B15E61-236A-430C-8764-330437DA2B46}"/>
              </a:ext>
            </a:extLst>
          </p:cNvPr>
          <p:cNvSpPr/>
          <p:nvPr/>
        </p:nvSpPr>
        <p:spPr bwMode="auto">
          <a:xfrm>
            <a:off x="7305107" y="2914317"/>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Language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Settings</a:t>
            </a:r>
          </a:p>
        </p:txBody>
      </p:sp>
      <p:sp>
        <p:nvSpPr>
          <p:cNvPr id="38" name="Rectangle 37">
            <a:extLst>
              <a:ext uri="{FF2B5EF4-FFF2-40B4-BE49-F238E27FC236}">
                <a16:creationId xmlns:a16="http://schemas.microsoft.com/office/drawing/2014/main" id="{AF638DF8-12B9-4FAE-997E-E3B3437148A6}"/>
              </a:ext>
            </a:extLst>
          </p:cNvPr>
          <p:cNvSpPr/>
          <p:nvPr/>
        </p:nvSpPr>
        <p:spPr bwMode="auto">
          <a:xfrm>
            <a:off x="9293531" y="1828686"/>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1D447E-261E-43B5-8E91-0C682C04158E}"/>
              </a:ext>
            </a:extLst>
          </p:cNvPr>
          <p:cNvSpPr/>
          <p:nvPr/>
        </p:nvSpPr>
        <p:spPr bwMode="auto">
          <a:xfrm>
            <a:off x="9546232" y="1850992"/>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CE3C0EA7-E289-4686-8E43-2A0BBD0411A7}"/>
              </a:ext>
            </a:extLst>
          </p:cNvPr>
          <p:cNvSpPr/>
          <p:nvPr/>
        </p:nvSpPr>
        <p:spPr bwMode="auto">
          <a:xfrm>
            <a:off x="8790142" y="1850992"/>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1D73750C-43A2-4913-AC14-1EB44D188947}"/>
              </a:ext>
            </a:extLst>
          </p:cNvPr>
          <p:cNvSpPr/>
          <p:nvPr/>
        </p:nvSpPr>
        <p:spPr bwMode="auto">
          <a:xfrm>
            <a:off x="4484012" y="2914317"/>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42" name="Straight Arrow Connector 41">
            <a:extLst>
              <a:ext uri="{FF2B5EF4-FFF2-40B4-BE49-F238E27FC236}">
                <a16:creationId xmlns:a16="http://schemas.microsoft.com/office/drawing/2014/main" id="{14BE11A2-8E10-4B91-8FF8-701F1CF00FAB}"/>
              </a:ext>
            </a:extLst>
          </p:cNvPr>
          <p:cNvCxnSpPr>
            <a:cxnSpLocks/>
            <a:stCxn id="34" idx="0"/>
          </p:cNvCxnSpPr>
          <p:nvPr/>
        </p:nvCxnSpPr>
        <p:spPr>
          <a:xfrm flipV="1">
            <a:off x="6422884" y="2168864"/>
            <a:ext cx="2726030" cy="73867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E20988-3740-4ED3-914C-A8F93015C560}"/>
              </a:ext>
            </a:extLst>
          </p:cNvPr>
          <p:cNvCxnSpPr>
            <a:cxnSpLocks/>
            <a:stCxn id="37" idx="0"/>
            <a:endCxn id="39" idx="2"/>
          </p:cNvCxnSpPr>
          <p:nvPr/>
        </p:nvCxnSpPr>
        <p:spPr>
          <a:xfrm flipV="1">
            <a:off x="7980792" y="2127893"/>
            <a:ext cx="1677423" cy="786424"/>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2E013D6-2F78-458D-B069-27593BEB200E}"/>
              </a:ext>
            </a:extLst>
          </p:cNvPr>
          <p:cNvSpPr/>
          <p:nvPr/>
        </p:nvSpPr>
        <p:spPr bwMode="auto">
          <a:xfrm>
            <a:off x="9809808" y="1860031"/>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E115049F-90BC-4452-AC60-6B9441E58F9E}"/>
              </a:ext>
            </a:extLst>
          </p:cNvPr>
          <p:cNvCxnSpPr>
            <a:cxnSpLocks/>
            <a:stCxn id="36" idx="0"/>
            <a:endCxn id="44" idx="2"/>
          </p:cNvCxnSpPr>
          <p:nvPr/>
        </p:nvCxnSpPr>
        <p:spPr>
          <a:xfrm flipV="1">
            <a:off x="9526008" y="2138378"/>
            <a:ext cx="390346" cy="76916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60A910C-9BCF-49E9-ADCB-CB4BD0458E87}"/>
              </a:ext>
            </a:extLst>
          </p:cNvPr>
          <p:cNvSpPr/>
          <p:nvPr/>
        </p:nvSpPr>
        <p:spPr bwMode="auto">
          <a:xfrm>
            <a:off x="10267873" y="2914318"/>
            <a:ext cx="1016736"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cxnSp>
        <p:nvCxnSpPr>
          <p:cNvPr id="47" name="Straight Arrow Connector 46">
            <a:extLst>
              <a:ext uri="{FF2B5EF4-FFF2-40B4-BE49-F238E27FC236}">
                <a16:creationId xmlns:a16="http://schemas.microsoft.com/office/drawing/2014/main" id="{C0E18E8B-23BF-497D-81EF-DCF04E9F3123}"/>
              </a:ext>
            </a:extLst>
          </p:cNvPr>
          <p:cNvCxnSpPr>
            <a:cxnSpLocks/>
            <a:stCxn id="46" idx="0"/>
          </p:cNvCxnSpPr>
          <p:nvPr/>
        </p:nvCxnSpPr>
        <p:spPr>
          <a:xfrm flipH="1" flipV="1">
            <a:off x="10140207" y="2181412"/>
            <a:ext cx="636034" cy="73290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82A9CB7-8F19-4581-AEDF-C1BD6258087D}"/>
              </a:ext>
            </a:extLst>
          </p:cNvPr>
          <p:cNvSpPr/>
          <p:nvPr/>
        </p:nvSpPr>
        <p:spPr bwMode="auto">
          <a:xfrm>
            <a:off x="10054433" y="1867716"/>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D32F5381-0499-41C0-B725-1E855BCD586F}"/>
              </a:ext>
            </a:extLst>
          </p:cNvPr>
          <p:cNvSpPr/>
          <p:nvPr/>
        </p:nvSpPr>
        <p:spPr bwMode="auto">
          <a:xfrm>
            <a:off x="9035392" y="1856465"/>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3279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DCC648-C9E5-4B06-9600-37963D5B592C}"/>
              </a:ext>
            </a:extLst>
          </p:cNvPr>
          <p:cNvPicPr>
            <a:picLocks noChangeAspect="1"/>
          </p:cNvPicPr>
          <p:nvPr/>
        </p:nvPicPr>
        <p:blipFill>
          <a:blip r:embed="rId2"/>
          <a:stretch>
            <a:fillRect/>
          </a:stretch>
        </p:blipFill>
        <p:spPr>
          <a:xfrm>
            <a:off x="6031343" y="1342234"/>
            <a:ext cx="2682650" cy="1168789"/>
          </a:xfrm>
          <a:prstGeom prst="rect">
            <a:avLst/>
          </a:prstGeom>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bg1"/>
                </a:solidFill>
                <a:latin typeface="+mj-lt"/>
              </a:rPr>
              <a:t>Overview</a:t>
            </a:r>
          </a:p>
          <a:p>
            <a:r>
              <a:rPr lang="en-US" sz="1600" b="1" dirty="0">
                <a:solidFill>
                  <a:schemeClr val="bg1"/>
                </a:solidFill>
              </a:rPr>
              <a:t>New</a:t>
            </a:r>
            <a:r>
              <a:rPr lang="en-US" sz="1600" dirty="0">
                <a:solidFill>
                  <a:schemeClr val="bg1"/>
                </a:solidFill>
              </a:rPr>
              <a:t> dropdown – offers quickly start work item </a:t>
            </a:r>
          </a:p>
          <a:p>
            <a:r>
              <a:rPr lang="en-US" sz="1600" b="1" dirty="0">
                <a:solidFill>
                  <a:schemeClr val="bg1"/>
                </a:solidFill>
              </a:rPr>
              <a:t>Recent resources  </a:t>
            </a:r>
            <a:r>
              <a:rPr lang="en-US" sz="1600" dirty="0">
                <a:solidFill>
                  <a:schemeClr val="bg1"/>
                </a:solidFill>
              </a:rPr>
              <a:t>– Lists recently opened workspace artifacts for quick access</a:t>
            </a:r>
          </a:p>
        </p:txBody>
      </p:sp>
      <p:sp>
        <p:nvSpPr>
          <p:cNvPr id="10" name="Rectangle 9">
            <a:extLst>
              <a:ext uri="{FF2B5EF4-FFF2-40B4-BE49-F238E27FC236}">
                <a16:creationId xmlns:a16="http://schemas.microsoft.com/office/drawing/2014/main" id="{15B10F89-E15A-4C52-984A-2F98F89A6A3C}"/>
              </a:ext>
            </a:extLst>
          </p:cNvPr>
          <p:cNvSpPr/>
          <p:nvPr/>
        </p:nvSpPr>
        <p:spPr bwMode="auto">
          <a:xfrm>
            <a:off x="6058097" y="2100477"/>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75939381-ECE2-47BE-84AE-8303CB664BB2}"/>
              </a:ext>
            </a:extLst>
          </p:cNvPr>
          <p:cNvPicPr>
            <a:picLocks noChangeAspect="1"/>
          </p:cNvPicPr>
          <p:nvPr/>
        </p:nvPicPr>
        <p:blipFill>
          <a:blip r:embed="rId3"/>
          <a:stretch>
            <a:fillRect/>
          </a:stretch>
        </p:blipFill>
        <p:spPr>
          <a:xfrm>
            <a:off x="8857981" y="1314092"/>
            <a:ext cx="2817184" cy="3271208"/>
          </a:xfrm>
          <a:prstGeom prst="rect">
            <a:avLst/>
          </a:prstGeom>
        </p:spPr>
      </p:pic>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990507" y="2293460"/>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A7FEADC-4D08-41DA-9ACD-DDD6EE888842}"/>
              </a:ext>
            </a:extLst>
          </p:cNvPr>
          <p:cNvGrpSpPr/>
          <p:nvPr/>
        </p:nvGrpSpPr>
        <p:grpSpPr>
          <a:xfrm>
            <a:off x="0" y="277666"/>
            <a:ext cx="4751388" cy="729391"/>
            <a:chOff x="0" y="1540386"/>
            <a:chExt cx="4751388" cy="729391"/>
          </a:xfrm>
        </p:grpSpPr>
        <p:sp>
          <p:nvSpPr>
            <p:cNvPr id="17" name="Title 1">
              <a:extLst>
                <a:ext uri="{FF2B5EF4-FFF2-40B4-BE49-F238E27FC236}">
                  <a16:creationId xmlns:a16="http://schemas.microsoft.com/office/drawing/2014/main" id="{1015C673-C200-4A6A-AC0E-256F4C9F71E1}"/>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Home hub</a:t>
              </a:r>
            </a:p>
          </p:txBody>
        </p:sp>
        <p:cxnSp>
          <p:nvCxnSpPr>
            <p:cNvPr id="18" name="Straight Connector 17">
              <a:extLst>
                <a:ext uri="{FF2B5EF4-FFF2-40B4-BE49-F238E27FC236}">
                  <a16:creationId xmlns:a16="http://schemas.microsoft.com/office/drawing/2014/main" id="{DB4B3FC3-765B-4195-B0D0-C1DE63DFA93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20" name="Picture 19">
            <a:extLst>
              <a:ext uri="{FF2B5EF4-FFF2-40B4-BE49-F238E27FC236}">
                <a16:creationId xmlns:a16="http://schemas.microsoft.com/office/drawing/2014/main" id="{D75F370D-7A69-4B29-8D6C-209C7A127E6A}"/>
              </a:ext>
            </a:extLst>
          </p:cNvPr>
          <p:cNvPicPr>
            <a:picLocks noChangeAspect="1"/>
          </p:cNvPicPr>
          <p:nvPr/>
        </p:nvPicPr>
        <p:blipFill>
          <a:blip r:embed="rId4"/>
          <a:stretch>
            <a:fillRect/>
          </a:stretch>
        </p:blipFill>
        <p:spPr>
          <a:xfrm>
            <a:off x="380963" y="3367900"/>
            <a:ext cx="8251115" cy="3212434"/>
          </a:xfrm>
          <a:prstGeom prst="rect">
            <a:avLst/>
          </a:prstGeom>
        </p:spPr>
      </p:pic>
    </p:spTree>
    <p:extLst>
      <p:ext uri="{BB962C8B-B14F-4D97-AF65-F5344CB8AC3E}">
        <p14:creationId xmlns:p14="http://schemas.microsoft.com/office/powerpoint/2010/main" val="237511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4" name="Picture 3">
            <a:extLst>
              <a:ext uri="{FF2B5EF4-FFF2-40B4-BE49-F238E27FC236}">
                <a16:creationId xmlns:a16="http://schemas.microsoft.com/office/drawing/2014/main" id="{5CDBC86A-D357-4927-995B-E642FDF3CA12}"/>
              </a:ext>
            </a:extLst>
          </p:cNvPr>
          <p:cNvPicPr>
            <a:picLocks noChangeAspect="1"/>
          </p:cNvPicPr>
          <p:nvPr/>
        </p:nvPicPr>
        <p:blipFill>
          <a:blip r:embed="rId4"/>
          <a:stretch>
            <a:fillRect/>
          </a:stretch>
        </p:blipFill>
        <p:spPr>
          <a:xfrm>
            <a:off x="5850881" y="5207763"/>
            <a:ext cx="5881218" cy="1387858"/>
          </a:xfrm>
          <a:prstGeom prst="rect">
            <a:avLst/>
          </a:prstGeom>
        </p:spPr>
      </p:pic>
    </p:spTree>
    <p:extLst>
      <p:ext uri="{BB962C8B-B14F-4D97-AF65-F5344CB8AC3E}">
        <p14:creationId xmlns:p14="http://schemas.microsoft.com/office/powerpoint/2010/main" val="186504427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solidFill>
                  <a:schemeClr val="bg1"/>
                </a:solidFill>
              </a:rPr>
              <a:t>Knowledge center offers industry-specific database templates, open datasets, sample notebooks, SQL scripts and pipeline templates for easy start and learning</a:t>
            </a:r>
          </a:p>
        </p:txBody>
      </p:sp>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pic>
        <p:nvPicPr>
          <p:cNvPr id="6" name="Picture 5">
            <a:extLst>
              <a:ext uri="{FF2B5EF4-FFF2-40B4-BE49-F238E27FC236}">
                <a16:creationId xmlns:a16="http://schemas.microsoft.com/office/drawing/2014/main" id="{5E7B59ED-A4FA-4FC3-A7F6-D68D50D8B381}"/>
              </a:ext>
            </a:extLst>
          </p:cNvPr>
          <p:cNvPicPr>
            <a:picLocks noChangeAspect="1"/>
          </p:cNvPicPr>
          <p:nvPr/>
        </p:nvPicPr>
        <p:blipFill>
          <a:blip r:embed="rId4"/>
          <a:stretch>
            <a:fillRect/>
          </a:stretch>
        </p:blipFill>
        <p:spPr>
          <a:xfrm>
            <a:off x="4470656" y="1832511"/>
            <a:ext cx="7505179" cy="3538276"/>
          </a:xfrm>
          <a:prstGeom prst="rect">
            <a:avLst/>
          </a:prstGeom>
          <a:ln>
            <a:solidFill>
              <a:schemeClr val="tx1"/>
            </a:solidFill>
          </a:ln>
        </p:spPr>
      </p:pic>
      <p:grpSp>
        <p:nvGrpSpPr>
          <p:cNvPr id="13" name="Group 12">
            <a:extLst>
              <a:ext uri="{FF2B5EF4-FFF2-40B4-BE49-F238E27FC236}">
                <a16:creationId xmlns:a16="http://schemas.microsoft.com/office/drawing/2014/main" id="{C1F072F5-8B1D-46AB-9128-6016EE352660}"/>
              </a:ext>
            </a:extLst>
          </p:cNvPr>
          <p:cNvGrpSpPr/>
          <p:nvPr/>
        </p:nvGrpSpPr>
        <p:grpSpPr>
          <a:xfrm>
            <a:off x="0" y="277666"/>
            <a:ext cx="4751388" cy="729391"/>
            <a:chOff x="0" y="1540386"/>
            <a:chExt cx="4751388" cy="729391"/>
          </a:xfrm>
        </p:grpSpPr>
        <p:sp>
          <p:nvSpPr>
            <p:cNvPr id="14" name="Title 1">
              <a:extLst>
                <a:ext uri="{FF2B5EF4-FFF2-40B4-BE49-F238E27FC236}">
                  <a16:creationId xmlns:a16="http://schemas.microsoft.com/office/drawing/2014/main" id="{C2056FA4-FA42-4A3F-BF6C-FAE2F2C13F92}"/>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Knowledge center</a:t>
              </a:r>
            </a:p>
          </p:txBody>
        </p:sp>
        <p:cxnSp>
          <p:nvCxnSpPr>
            <p:cNvPr id="15" name="Straight Connector 14">
              <a:extLst>
                <a:ext uri="{FF2B5EF4-FFF2-40B4-BE49-F238E27FC236}">
                  <a16:creationId xmlns:a16="http://schemas.microsoft.com/office/drawing/2014/main" id="{79762826-3E21-4641-A9E6-AC4F8B384FDE}"/>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4209252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7.xml><?xml version="1.0" encoding="utf-8"?>
<a:theme xmlns:a="http://schemas.openxmlformats.org/drawingml/2006/main" name="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otx  -  Last saved by user" id="{C9547800-F0C0-4CDD-A902-9C45C89995F4}" vid="{D56818C7-7003-4EBB-A777-FAB7348AA94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6863</TotalTime>
  <Words>10171</Words>
  <Application>Microsoft Office PowerPoint</Application>
  <PresentationFormat>Widescreen</PresentationFormat>
  <Paragraphs>1670</Paragraphs>
  <Slides>131</Slides>
  <Notes>59</Notes>
  <HiddenSlides>1</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131</vt:i4>
      </vt:variant>
    </vt:vector>
  </HeadingPairs>
  <TitlesOfParts>
    <vt:vector size="152"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2_WHITE TEMPLATE</vt:lpstr>
      <vt:lpstr>Microsoft 365 PPT Template - 2018</vt:lpstr>
      <vt:lpstr>2_Black Template</vt:lpstr>
      <vt:lpstr>3_Black Template</vt:lpstr>
      <vt:lpstr> Azure Synapse Analytics Technical Boot Camp  Day 1</vt:lpstr>
      <vt:lpstr>PowerPoint Presentation</vt:lpstr>
      <vt:lpstr>PowerPoint Presentation</vt:lpstr>
      <vt:lpstr> Azure Synapse Analytics 101 Limitless analytics service with  unmatched time to 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Hub – Databases</vt:lpstr>
      <vt:lpstr>PowerPoint Presentation</vt:lpstr>
      <vt:lpstr>PowerPoint Presentation</vt:lpstr>
      <vt:lpstr>PowerPoint Presentation</vt:lpstr>
      <vt:lpstr>PowerPoint Presentation</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Data Loading &amp;  Data Lake Organization</vt:lpstr>
      <vt:lpstr>Agenda</vt:lpstr>
      <vt:lpstr>Azure Synapse Analytics</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182</cp:revision>
  <dcterms:created xsi:type="dcterms:W3CDTF">2020-05-01T23:34:12Z</dcterms:created>
  <dcterms:modified xsi:type="dcterms:W3CDTF">2022-01-19T18:33:41Z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